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315" r:id="rId4"/>
    <p:sldId id="310" r:id="rId5"/>
    <p:sldId id="311" r:id="rId6"/>
    <p:sldId id="313" r:id="rId7"/>
    <p:sldId id="314" r:id="rId8"/>
    <p:sldId id="312" r:id="rId9"/>
    <p:sldId id="316" r:id="rId10"/>
    <p:sldId id="260" r:id="rId11"/>
    <p:sldId id="304" r:id="rId12"/>
    <p:sldId id="305" r:id="rId13"/>
    <p:sldId id="272" r:id="rId14"/>
    <p:sldId id="271" r:id="rId15"/>
    <p:sldId id="306" r:id="rId16"/>
    <p:sldId id="263" r:id="rId17"/>
    <p:sldId id="307" r:id="rId18"/>
    <p:sldId id="265" r:id="rId19"/>
    <p:sldId id="266" r:id="rId20"/>
    <p:sldId id="273" r:id="rId21"/>
    <p:sldId id="287" r:id="rId22"/>
    <p:sldId id="259" r:id="rId23"/>
    <p:sldId id="308" r:id="rId24"/>
    <p:sldId id="261" r:id="rId25"/>
    <p:sldId id="269" r:id="rId26"/>
    <p:sldId id="270" r:id="rId27"/>
    <p:sldId id="302" r:id="rId28"/>
    <p:sldId id="309" r:id="rId29"/>
    <p:sldId id="258" r:id="rId30"/>
    <p:sldId id="30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62"/>
    <p:restoredTop sz="96197"/>
  </p:normalViewPr>
  <p:slideViewPr>
    <p:cSldViewPr snapToGrid="0">
      <p:cViewPr varScale="1">
        <p:scale>
          <a:sx n="122" d="100"/>
          <a:sy n="122" d="100"/>
        </p:scale>
        <p:origin x="3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8A87A34-81AB-432B-8DAE-1953F412C126}" type="datetimeFigureOut">
              <a:rPr lang="en-US" smtClean="0"/>
              <a:pPr/>
              <a:t>9/13/23</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992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284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544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0929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6479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7101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39830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5837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6486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9/13/23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extLst>
      <p:ext uri="{BB962C8B-B14F-4D97-AF65-F5344CB8AC3E}">
        <p14:creationId xmlns:p14="http://schemas.microsoft.com/office/powerpoint/2010/main" val="2868975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9/13/23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48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2428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55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6BA2DFE-2369-4D4F-9E39-591F081176AF}"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C14D23-1F11-A54F-9638-45C45FE0D61F}" type="slidenum">
              <a:rPr lang="en-US" smtClean="0"/>
              <a:pPr/>
              <a:t>‹#›</a:t>
            </a:fld>
            <a:endParaRPr lang="en-US" dirty="0"/>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55061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775884" y="188914"/>
            <a:ext cx="8159749" cy="62626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9403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64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345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0945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251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784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4461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159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8A87A34-81AB-432B-8DAE-1953F412C126}" type="datetimeFigureOut">
              <a:rPr lang="en-US" smtClean="0"/>
              <a:pPr/>
              <a:t>9/13/23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98796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0.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hyperlink" Target="https://www.rochester.edu/warner/lida/" TargetMode="Externa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17D6-8F09-E6B3-7ED4-16C55136D4E3}"/>
              </a:ext>
            </a:extLst>
          </p:cNvPr>
          <p:cNvSpPr>
            <a:spLocks noGrp="1"/>
          </p:cNvSpPr>
          <p:nvPr>
            <p:ph type="ctrTitle"/>
          </p:nvPr>
        </p:nvSpPr>
        <p:spPr>
          <a:xfrm rot="21420000">
            <a:off x="529262" y="666730"/>
            <a:ext cx="5428489" cy="2017516"/>
          </a:xfrm>
        </p:spPr>
        <p:txBody>
          <a:bodyPr>
            <a:normAutofit/>
          </a:bodyPr>
          <a:lstStyle/>
          <a:p>
            <a:r>
              <a:rPr lang="en-US" sz="4400" dirty="0"/>
              <a:t>Teaching [Russian] while [Brown]</a:t>
            </a:r>
          </a:p>
        </p:txBody>
      </p:sp>
      <p:sp>
        <p:nvSpPr>
          <p:cNvPr id="3" name="Subtitle 2">
            <a:extLst>
              <a:ext uri="{FF2B5EF4-FFF2-40B4-BE49-F238E27FC236}">
                <a16:creationId xmlns:a16="http://schemas.microsoft.com/office/drawing/2014/main" id="{34B61217-6A45-A35E-8D0A-5E13444831DB}"/>
              </a:ext>
            </a:extLst>
          </p:cNvPr>
          <p:cNvSpPr>
            <a:spLocks noGrp="1"/>
          </p:cNvSpPr>
          <p:nvPr>
            <p:ph type="subTitle" idx="1"/>
          </p:nvPr>
        </p:nvSpPr>
        <p:spPr>
          <a:xfrm rot="21420000">
            <a:off x="643251" y="2925703"/>
            <a:ext cx="5424749" cy="1212074"/>
          </a:xfrm>
        </p:spPr>
        <p:txBody>
          <a:bodyPr>
            <a:noAutofit/>
          </a:bodyPr>
          <a:lstStyle/>
          <a:p>
            <a:r>
              <a:rPr lang="en-US" sz="2000" dirty="0"/>
              <a:t>Reflections on Language Teacher and Learner Identities in the Diverse Classroom</a:t>
            </a:r>
          </a:p>
        </p:txBody>
      </p:sp>
      <p:pic>
        <p:nvPicPr>
          <p:cNvPr id="4" name="Picture 3" descr="A sign on a wall&#10;&#10;Description automatically generated with low confidence">
            <a:extLst>
              <a:ext uri="{FF2B5EF4-FFF2-40B4-BE49-F238E27FC236}">
                <a16:creationId xmlns:a16="http://schemas.microsoft.com/office/drawing/2014/main" id="{CF226333-4D2A-730C-212D-E28794D45BA0}"/>
              </a:ext>
            </a:extLst>
          </p:cNvPr>
          <p:cNvPicPr preferRelativeResize="0">
            <a:picLocks/>
          </p:cNvPicPr>
          <p:nvPr/>
        </p:nvPicPr>
        <p:blipFill rotWithShape="1">
          <a:blip r:embed="rId3"/>
          <a:stretch/>
        </p:blipFill>
        <p:spPr>
          <a:xfrm rot="21420000">
            <a:off x="6437841" y="1102077"/>
            <a:ext cx="4208217" cy="2356601"/>
          </a:xfrm>
          <a:prstGeom prst="rect">
            <a:avLst/>
          </a:prstGeom>
        </p:spPr>
      </p:pic>
      <p:sp>
        <p:nvSpPr>
          <p:cNvPr id="5" name="TextBox 4">
            <a:extLst>
              <a:ext uri="{FF2B5EF4-FFF2-40B4-BE49-F238E27FC236}">
                <a16:creationId xmlns:a16="http://schemas.microsoft.com/office/drawing/2014/main" id="{FE0D7E5D-8DC8-13C6-9D0C-F37C273B68C9}"/>
              </a:ext>
            </a:extLst>
          </p:cNvPr>
          <p:cNvSpPr txBox="1"/>
          <p:nvPr/>
        </p:nvSpPr>
        <p:spPr>
          <a:xfrm>
            <a:off x="2137025" y="5167901"/>
            <a:ext cx="184731" cy="369332"/>
          </a:xfrm>
          <a:prstGeom prst="rect">
            <a:avLst/>
          </a:prstGeom>
          <a:noFill/>
        </p:spPr>
        <p:txBody>
          <a:bodyPr wrap="none" rtlCol="0">
            <a:spAutoFit/>
          </a:bodyPr>
          <a:lstStyle/>
          <a:p>
            <a:endParaRPr lang="en-US" dirty="0"/>
          </a:p>
        </p:txBody>
      </p:sp>
      <p:pic>
        <p:nvPicPr>
          <p:cNvPr id="7" name="Picture 6" descr="A logo of a building&#10;&#10;Description automatically generated">
            <a:extLst>
              <a:ext uri="{FF2B5EF4-FFF2-40B4-BE49-F238E27FC236}">
                <a16:creationId xmlns:a16="http://schemas.microsoft.com/office/drawing/2014/main" id="{DD73AF2D-954A-0C3C-554B-18999C1BCC2C}"/>
              </a:ext>
            </a:extLst>
          </p:cNvPr>
          <p:cNvPicPr>
            <a:picLocks noChangeAspect="1"/>
          </p:cNvPicPr>
          <p:nvPr/>
        </p:nvPicPr>
        <p:blipFill>
          <a:blip r:embed="rId4"/>
          <a:stretch>
            <a:fillRect/>
          </a:stretch>
        </p:blipFill>
        <p:spPr>
          <a:xfrm rot="21403477">
            <a:off x="194436" y="589754"/>
            <a:ext cx="1095207" cy="1095207"/>
          </a:xfrm>
          <a:prstGeom prst="rect">
            <a:avLst/>
          </a:prstGeom>
        </p:spPr>
      </p:pic>
      <p:sp>
        <p:nvSpPr>
          <p:cNvPr id="8" name="TextBox 7">
            <a:extLst>
              <a:ext uri="{FF2B5EF4-FFF2-40B4-BE49-F238E27FC236}">
                <a16:creationId xmlns:a16="http://schemas.microsoft.com/office/drawing/2014/main" id="{FAFCD799-D1AE-4904-0402-C5AF1ED03F62}"/>
              </a:ext>
            </a:extLst>
          </p:cNvPr>
          <p:cNvSpPr txBox="1"/>
          <p:nvPr/>
        </p:nvSpPr>
        <p:spPr>
          <a:xfrm rot="21403354">
            <a:off x="7119296" y="4706236"/>
            <a:ext cx="3562065" cy="923330"/>
          </a:xfrm>
          <a:prstGeom prst="rect">
            <a:avLst/>
          </a:prstGeom>
          <a:noFill/>
        </p:spPr>
        <p:txBody>
          <a:bodyPr wrap="square" rtlCol="0">
            <a:spAutoFit/>
          </a:bodyPr>
          <a:lstStyle/>
          <a:p>
            <a:pPr algn="r"/>
            <a:r>
              <a:rPr lang="en-US" dirty="0">
                <a:solidFill>
                  <a:schemeClr val="bg1">
                    <a:lumMod val="85000"/>
                  </a:schemeClr>
                </a:solidFill>
              </a:rPr>
              <a:t>Thomas Jesús Garza, Director</a:t>
            </a:r>
          </a:p>
          <a:p>
            <a:pPr algn="r"/>
            <a:r>
              <a:rPr lang="en-US" dirty="0">
                <a:solidFill>
                  <a:schemeClr val="bg1">
                    <a:lumMod val="85000"/>
                  </a:schemeClr>
                </a:solidFill>
              </a:rPr>
              <a:t>College of Liberal Arts</a:t>
            </a:r>
          </a:p>
          <a:p>
            <a:pPr algn="r"/>
            <a:r>
              <a:rPr lang="en-US" dirty="0">
                <a:solidFill>
                  <a:schemeClr val="bg1">
                    <a:lumMod val="85000"/>
                  </a:schemeClr>
                </a:solidFill>
              </a:rPr>
              <a:t>Texas Language Center</a:t>
            </a:r>
          </a:p>
        </p:txBody>
      </p:sp>
    </p:spTree>
    <p:extLst>
      <p:ext uri="{BB962C8B-B14F-4D97-AF65-F5344CB8AC3E}">
        <p14:creationId xmlns:p14="http://schemas.microsoft.com/office/powerpoint/2010/main" val="2217663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954D0-3DDE-214B-8C97-7368E16D25F8}"/>
              </a:ext>
            </a:extLst>
          </p:cNvPr>
          <p:cNvSpPr>
            <a:spLocks noGrp="1"/>
          </p:cNvSpPr>
          <p:nvPr>
            <p:ph type="title"/>
          </p:nvPr>
        </p:nvSpPr>
        <p:spPr>
          <a:xfrm>
            <a:off x="1295402" y="835794"/>
            <a:ext cx="9601196" cy="1303867"/>
          </a:xfrm>
        </p:spPr>
        <p:txBody>
          <a:bodyPr>
            <a:normAutofit/>
          </a:bodyPr>
          <a:lstStyle/>
          <a:p>
            <a:r>
              <a:rPr lang="en-US" sz="3600" dirty="0"/>
              <a:t>Profiles of learners in Language Courses</a:t>
            </a:r>
          </a:p>
        </p:txBody>
      </p:sp>
      <p:sp>
        <p:nvSpPr>
          <p:cNvPr id="5" name="Text Placeholder 4">
            <a:extLst>
              <a:ext uri="{FF2B5EF4-FFF2-40B4-BE49-F238E27FC236}">
                <a16:creationId xmlns:a16="http://schemas.microsoft.com/office/drawing/2014/main" id="{58E6862D-47B2-AD47-812C-57609F0BDD65}"/>
              </a:ext>
            </a:extLst>
          </p:cNvPr>
          <p:cNvSpPr>
            <a:spLocks noGrp="1"/>
          </p:cNvSpPr>
          <p:nvPr>
            <p:ph type="body" idx="1"/>
          </p:nvPr>
        </p:nvSpPr>
        <p:spPr>
          <a:xfrm>
            <a:off x="1295400" y="2411859"/>
            <a:ext cx="4718304" cy="576262"/>
          </a:xfrm>
        </p:spPr>
        <p:txBody>
          <a:bodyPr/>
          <a:lstStyle/>
          <a:p>
            <a:r>
              <a:rPr lang="en-US" dirty="0"/>
              <a:t>THEN</a:t>
            </a:r>
          </a:p>
        </p:txBody>
      </p:sp>
      <p:pic>
        <p:nvPicPr>
          <p:cNvPr id="9" name="Content Placeholder 8">
            <a:extLst>
              <a:ext uri="{FF2B5EF4-FFF2-40B4-BE49-F238E27FC236}">
                <a16:creationId xmlns:a16="http://schemas.microsoft.com/office/drawing/2014/main" id="{07F6900A-7052-C04F-AA72-C934AEB07AD7}"/>
              </a:ext>
            </a:extLst>
          </p:cNvPr>
          <p:cNvPicPr>
            <a:picLocks noGrp="1" noChangeAspect="1"/>
          </p:cNvPicPr>
          <p:nvPr>
            <p:ph sz="half" idx="2"/>
          </p:nvPr>
        </p:nvPicPr>
        <p:blipFill>
          <a:blip r:embed="rId2"/>
          <a:stretch>
            <a:fillRect/>
          </a:stretch>
        </p:blipFill>
        <p:spPr>
          <a:xfrm>
            <a:off x="1347950" y="2987827"/>
            <a:ext cx="4661483" cy="3105265"/>
          </a:xfrm>
        </p:spPr>
      </p:pic>
      <p:sp>
        <p:nvSpPr>
          <p:cNvPr id="7" name="Text Placeholder 6">
            <a:extLst>
              <a:ext uri="{FF2B5EF4-FFF2-40B4-BE49-F238E27FC236}">
                <a16:creationId xmlns:a16="http://schemas.microsoft.com/office/drawing/2014/main" id="{2A19045D-D72D-1C4B-83E9-56210083C28B}"/>
              </a:ext>
            </a:extLst>
          </p:cNvPr>
          <p:cNvSpPr>
            <a:spLocks noGrp="1"/>
          </p:cNvSpPr>
          <p:nvPr>
            <p:ph type="body" sz="quarter" idx="3"/>
          </p:nvPr>
        </p:nvSpPr>
        <p:spPr>
          <a:xfrm>
            <a:off x="6438901" y="2411859"/>
            <a:ext cx="4718304" cy="576262"/>
          </a:xfrm>
        </p:spPr>
        <p:txBody>
          <a:bodyPr/>
          <a:lstStyle/>
          <a:p>
            <a:r>
              <a:rPr lang="en-US" dirty="0"/>
              <a:t>NOW</a:t>
            </a:r>
          </a:p>
        </p:txBody>
      </p:sp>
      <p:pic>
        <p:nvPicPr>
          <p:cNvPr id="14" name="Content Placeholder 13">
            <a:extLst>
              <a:ext uri="{FF2B5EF4-FFF2-40B4-BE49-F238E27FC236}">
                <a16:creationId xmlns:a16="http://schemas.microsoft.com/office/drawing/2014/main" id="{C58E04C7-A685-4B48-87D2-812BD1428FA4}"/>
              </a:ext>
            </a:extLst>
          </p:cNvPr>
          <p:cNvPicPr>
            <a:picLocks noGrp="1" noChangeAspect="1"/>
          </p:cNvPicPr>
          <p:nvPr>
            <p:ph sz="quarter" idx="4"/>
          </p:nvPr>
        </p:nvPicPr>
        <p:blipFill>
          <a:blip r:embed="rId3"/>
          <a:stretch>
            <a:fillRect/>
          </a:stretch>
        </p:blipFill>
        <p:spPr>
          <a:xfrm>
            <a:off x="7421563" y="3752850"/>
            <a:ext cx="2235200" cy="1612900"/>
          </a:xfrm>
        </p:spPr>
      </p:pic>
      <p:pic>
        <p:nvPicPr>
          <p:cNvPr id="16" name="Picture 15">
            <a:extLst>
              <a:ext uri="{FF2B5EF4-FFF2-40B4-BE49-F238E27FC236}">
                <a16:creationId xmlns:a16="http://schemas.microsoft.com/office/drawing/2014/main" id="{692EE04E-5A74-BD4A-BFA5-37EF7BA258B8}"/>
              </a:ext>
            </a:extLst>
          </p:cNvPr>
          <p:cNvPicPr>
            <a:picLocks noChangeAspect="1"/>
          </p:cNvPicPr>
          <p:nvPr/>
        </p:nvPicPr>
        <p:blipFill>
          <a:blip r:embed="rId3"/>
          <a:stretch>
            <a:fillRect/>
          </a:stretch>
        </p:blipFill>
        <p:spPr>
          <a:xfrm>
            <a:off x="6467477" y="2963439"/>
            <a:ext cx="4337157" cy="3129653"/>
          </a:xfrm>
          <a:prstGeom prst="rect">
            <a:avLst/>
          </a:prstGeom>
        </p:spPr>
      </p:pic>
    </p:spTree>
    <p:extLst>
      <p:ext uri="{BB962C8B-B14F-4D97-AF65-F5344CB8AC3E}">
        <p14:creationId xmlns:p14="http://schemas.microsoft.com/office/powerpoint/2010/main" val="418013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412716"/>
            <a:ext cx="10394707" cy="1158140"/>
          </a:xfrm>
        </p:spPr>
        <p:txBody>
          <a:bodyPr>
            <a:noAutofit/>
          </a:bodyPr>
          <a:lstStyle/>
          <a:p>
            <a:pPr algn="ctr"/>
            <a:r>
              <a:rPr lang="en-US" sz="4000" dirty="0">
                <a:solidFill>
                  <a:srgbClr val="C00000"/>
                </a:solidFill>
              </a:rPr>
              <a:t>Isaiah Berlin: </a:t>
            </a:r>
            <a:br>
              <a:rPr lang="en-US" sz="4000" dirty="0">
                <a:solidFill>
                  <a:srgbClr val="C00000"/>
                </a:solidFill>
              </a:rPr>
            </a:br>
            <a:r>
              <a:rPr lang="en-US" sz="4000" dirty="0">
                <a:solidFill>
                  <a:srgbClr val="C00000"/>
                </a:solidFill>
              </a:rPr>
              <a:t>On Hedgehogs and Foxes</a:t>
            </a:r>
          </a:p>
        </p:txBody>
      </p:sp>
      <p:sp>
        <p:nvSpPr>
          <p:cNvPr id="5" name="Text Placeholder 4"/>
          <p:cNvSpPr>
            <a:spLocks noGrp="1"/>
          </p:cNvSpPr>
          <p:nvPr>
            <p:ph type="body" idx="1"/>
          </p:nvPr>
        </p:nvSpPr>
        <p:spPr>
          <a:xfrm>
            <a:off x="918356" y="1723399"/>
            <a:ext cx="4856158" cy="679994"/>
          </a:xfrm>
        </p:spPr>
        <p:txBody>
          <a:bodyPr/>
          <a:lstStyle/>
          <a:p>
            <a:pPr algn="ctr"/>
            <a:r>
              <a:rPr lang="en-US" dirty="0"/>
              <a:t>1909-1997</a:t>
            </a:r>
          </a:p>
        </p:txBody>
      </p:sp>
      <p:sp>
        <p:nvSpPr>
          <p:cNvPr id="7" name="Content Placeholder 6">
            <a:extLst>
              <a:ext uri="{FF2B5EF4-FFF2-40B4-BE49-F238E27FC236}">
                <a16:creationId xmlns:a16="http://schemas.microsoft.com/office/drawing/2014/main" id="{E283342C-23B0-7242-980A-602DC40E0BA0}"/>
              </a:ext>
            </a:extLst>
          </p:cNvPr>
          <p:cNvSpPr>
            <a:spLocks noGrp="1"/>
          </p:cNvSpPr>
          <p:nvPr>
            <p:ph sz="quarter" idx="13"/>
          </p:nvPr>
        </p:nvSpPr>
        <p:spPr/>
        <p:txBody>
          <a:bodyPr/>
          <a:lstStyle/>
          <a:p>
            <a:endParaRPr lang="en-US" dirty="0"/>
          </a:p>
        </p:txBody>
      </p:sp>
      <p:sp>
        <p:nvSpPr>
          <p:cNvPr id="6" name="Text Placeholder 5"/>
          <p:cNvSpPr>
            <a:spLocks noGrp="1"/>
          </p:cNvSpPr>
          <p:nvPr>
            <p:ph type="body" sz="quarter" idx="3"/>
          </p:nvPr>
        </p:nvSpPr>
        <p:spPr>
          <a:xfrm>
            <a:off x="6216018" y="1723399"/>
            <a:ext cx="4864491" cy="679994"/>
          </a:xfrm>
        </p:spPr>
        <p:txBody>
          <a:bodyPr/>
          <a:lstStyle/>
          <a:p>
            <a:pPr algn="ctr"/>
            <a:r>
              <a:rPr lang="en-US" dirty="0"/>
              <a:t>1953</a:t>
            </a:r>
          </a:p>
        </p:txBody>
      </p:sp>
      <p:sp>
        <p:nvSpPr>
          <p:cNvPr id="8" name="Content Placeholder 7">
            <a:extLst>
              <a:ext uri="{FF2B5EF4-FFF2-40B4-BE49-F238E27FC236}">
                <a16:creationId xmlns:a16="http://schemas.microsoft.com/office/drawing/2014/main" id="{58D21E13-EB9E-C6E1-B418-20B2F87485AF}"/>
              </a:ext>
            </a:extLst>
          </p:cNvPr>
          <p:cNvSpPr>
            <a:spLocks noGrp="1"/>
          </p:cNvSpPr>
          <p:nvPr>
            <p:ph sz="quarter" idx="14"/>
          </p:nvPr>
        </p:nvSpPr>
        <p:spPr/>
        <p:txBody>
          <a:bodyPr/>
          <a:lstStyle/>
          <a:p>
            <a:endParaRPr lang="en-US" dirty="0"/>
          </a:p>
        </p:txBody>
      </p:sp>
      <p:pic>
        <p:nvPicPr>
          <p:cNvPr id="9" name="Picture 8"/>
          <p:cNvPicPr>
            <a:picLocks noChangeAspect="1"/>
          </p:cNvPicPr>
          <p:nvPr/>
        </p:nvPicPr>
        <p:blipFill>
          <a:blip r:embed="rId2"/>
          <a:stretch>
            <a:fillRect/>
          </a:stretch>
        </p:blipFill>
        <p:spPr>
          <a:xfrm>
            <a:off x="1312516" y="2719922"/>
            <a:ext cx="4067838" cy="3469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3"/>
          <a:stretch>
            <a:fillRect/>
          </a:stretch>
        </p:blipFill>
        <p:spPr>
          <a:xfrm>
            <a:off x="7397824" y="2444671"/>
            <a:ext cx="2500877" cy="38037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606" y="274638"/>
            <a:ext cx="7467600" cy="763162"/>
          </a:xfrm>
        </p:spPr>
        <p:txBody>
          <a:bodyPr>
            <a:normAutofit fontScale="90000"/>
          </a:bodyPr>
          <a:lstStyle/>
          <a:p>
            <a:r>
              <a:rPr lang="en-US" b="1" dirty="0">
                <a:solidFill>
                  <a:srgbClr val="C00000"/>
                </a:solidFill>
              </a:rPr>
              <a:t>Berlin’s Dichotomy</a:t>
            </a:r>
          </a:p>
        </p:txBody>
      </p:sp>
      <p:sp>
        <p:nvSpPr>
          <p:cNvPr id="5" name="Content Placeholder 4"/>
          <p:cNvSpPr>
            <a:spLocks noGrp="1"/>
          </p:cNvSpPr>
          <p:nvPr>
            <p:ph sz="quarter" idx="1"/>
          </p:nvPr>
        </p:nvSpPr>
        <p:spPr>
          <a:xfrm>
            <a:off x="1981200" y="1037800"/>
            <a:ext cx="3871732" cy="4572000"/>
          </a:xfrm>
        </p:spPr>
        <p:txBody>
          <a:bodyPr>
            <a:normAutofit/>
          </a:bodyPr>
          <a:lstStyle/>
          <a:p>
            <a:r>
              <a:rPr lang="en-US" b="1" dirty="0">
                <a:solidFill>
                  <a:srgbClr val="C00000"/>
                </a:solidFill>
              </a:rPr>
              <a:t>FOXES</a:t>
            </a:r>
            <a:br>
              <a:rPr lang="en-US" sz="1800" dirty="0"/>
            </a:br>
            <a:r>
              <a:rPr lang="en-US" sz="1800" dirty="0">
                <a:solidFill>
                  <a:schemeClr val="bg1">
                    <a:lumMod val="50000"/>
                  </a:schemeClr>
                </a:solidFill>
              </a:rPr>
              <a:t>draw on a variety of experiences and for whom the world cannot be reduced to a single idea </a:t>
            </a:r>
            <a:br>
              <a:rPr lang="en-US" sz="1800" dirty="0"/>
            </a:br>
            <a:endParaRPr lang="en-US" sz="800" dirty="0"/>
          </a:p>
          <a:p>
            <a:r>
              <a:rPr lang="en-US" dirty="0"/>
              <a:t>Dostoevsky</a:t>
            </a:r>
          </a:p>
          <a:p>
            <a:r>
              <a:rPr lang="en-US" dirty="0"/>
              <a:t>Plato</a:t>
            </a:r>
          </a:p>
          <a:p>
            <a:r>
              <a:rPr lang="en-US" dirty="0"/>
              <a:t>Dante</a:t>
            </a:r>
          </a:p>
          <a:p>
            <a:r>
              <a:rPr lang="en-US" dirty="0"/>
              <a:t>Proust</a:t>
            </a:r>
          </a:p>
          <a:p>
            <a:r>
              <a:rPr lang="en-US" dirty="0"/>
              <a:t>Nietzsche</a:t>
            </a:r>
          </a:p>
          <a:p>
            <a:r>
              <a:rPr lang="en-US" dirty="0"/>
              <a:t>Ibsen</a:t>
            </a:r>
          </a:p>
        </p:txBody>
      </p:sp>
      <p:sp>
        <p:nvSpPr>
          <p:cNvPr id="6" name="Content Placeholder 5"/>
          <p:cNvSpPr>
            <a:spLocks noGrp="1"/>
          </p:cNvSpPr>
          <p:nvPr>
            <p:ph sz="quarter" idx="2"/>
          </p:nvPr>
        </p:nvSpPr>
        <p:spPr>
          <a:xfrm>
            <a:off x="6096000" y="1037800"/>
            <a:ext cx="3703902" cy="4572000"/>
          </a:xfrm>
        </p:spPr>
        <p:txBody>
          <a:bodyPr>
            <a:normAutofit/>
          </a:bodyPr>
          <a:lstStyle/>
          <a:p>
            <a:r>
              <a:rPr lang="en-US" b="1" dirty="0">
                <a:solidFill>
                  <a:srgbClr val="C00000"/>
                </a:solidFill>
              </a:rPr>
              <a:t>HEDGEHOGS</a:t>
            </a:r>
            <a:br>
              <a:rPr lang="en-US" dirty="0"/>
            </a:br>
            <a:r>
              <a:rPr lang="en-US" sz="1800" dirty="0">
                <a:solidFill>
                  <a:schemeClr val="bg1">
                    <a:lumMod val="50000"/>
                  </a:schemeClr>
                </a:solidFill>
              </a:rPr>
              <a:t>view the world through the lens of a single defining idea</a:t>
            </a:r>
          </a:p>
          <a:p>
            <a:endParaRPr lang="en-US" sz="1800" dirty="0"/>
          </a:p>
          <a:p>
            <a:r>
              <a:rPr lang="en-US" dirty="0"/>
              <a:t>Tolstoy</a:t>
            </a:r>
          </a:p>
          <a:p>
            <a:r>
              <a:rPr lang="en-US" dirty="0"/>
              <a:t>Aristotle</a:t>
            </a:r>
          </a:p>
          <a:p>
            <a:r>
              <a:rPr lang="en-US" dirty="0"/>
              <a:t>Shakespeare</a:t>
            </a:r>
          </a:p>
          <a:p>
            <a:r>
              <a:rPr lang="en-US" dirty="0"/>
              <a:t>Erasmus</a:t>
            </a:r>
          </a:p>
          <a:p>
            <a:r>
              <a:rPr lang="en-US" dirty="0"/>
              <a:t>Goethe</a:t>
            </a:r>
          </a:p>
          <a:p>
            <a:r>
              <a:rPr lang="en-US" dirty="0"/>
              <a:t>Joyce</a:t>
            </a:r>
          </a:p>
        </p:txBody>
      </p:sp>
      <p:pic>
        <p:nvPicPr>
          <p:cNvPr id="8" name="Picture 7"/>
          <p:cNvPicPr>
            <a:picLocks noChangeAspect="1"/>
          </p:cNvPicPr>
          <p:nvPr/>
        </p:nvPicPr>
        <p:blipFill>
          <a:blip r:embed="rId2"/>
          <a:stretch>
            <a:fillRect/>
          </a:stretch>
        </p:blipFill>
        <p:spPr>
          <a:xfrm>
            <a:off x="8491765" y="3336938"/>
            <a:ext cx="1308137" cy="1776517"/>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3989662" y="3323800"/>
            <a:ext cx="1323203" cy="1670272"/>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500"/>
                                        <p:tgtEl>
                                          <p:spTgt spid="6">
                                            <p:txEl>
                                              <p:pRg st="0" end="0"/>
                                            </p:txEl>
                                          </p:spTgt>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500"/>
                                        <p:tgtEl>
                                          <p:spTgt spid="6">
                                            <p:txEl>
                                              <p:pRg st="3" end="3"/>
                                            </p:txEl>
                                          </p:spTgt>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fade">
                                      <p:cBhvr>
                                        <p:cTn id="53" dur="500"/>
                                        <p:tgtEl>
                                          <p:spTgt spid="6">
                                            <p:txEl>
                                              <p:pRg st="4" end="4"/>
                                            </p:txEl>
                                          </p:spTgt>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500"/>
                                        <p:tgtEl>
                                          <p:spTgt spid="6">
                                            <p:txEl>
                                              <p:pRg st="5" end="5"/>
                                            </p:txEl>
                                          </p:spTgt>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6">
                                            <p:txEl>
                                              <p:pRg st="6" end="6"/>
                                            </p:txEl>
                                          </p:spTgt>
                                        </p:tgtEl>
                                        <p:attrNameLst>
                                          <p:attrName>style.visibility</p:attrName>
                                        </p:attrNameLst>
                                      </p:cBhvr>
                                      <p:to>
                                        <p:strVal val="visible"/>
                                      </p:to>
                                    </p:set>
                                    <p:animEffect transition="in" filter="fade">
                                      <p:cBhvr>
                                        <p:cTn id="61" dur="500"/>
                                        <p:tgtEl>
                                          <p:spTgt spid="6">
                                            <p:txEl>
                                              <p:pRg st="6" end="6"/>
                                            </p:txEl>
                                          </p:spTgt>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animEffect transition="in" filter="fade">
                                      <p:cBhvr>
                                        <p:cTn id="65" dur="500"/>
                                        <p:tgtEl>
                                          <p:spTgt spid="6">
                                            <p:txEl>
                                              <p:pRg st="7" end="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Rectangle 30">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 name="Title 6">
            <a:extLst>
              <a:ext uri="{FF2B5EF4-FFF2-40B4-BE49-F238E27FC236}">
                <a16:creationId xmlns:a16="http://schemas.microsoft.com/office/drawing/2014/main" id="{A6E35EA1-AC1F-BB46-B748-AF28623102F6}"/>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4400" dirty="0"/>
              <a:t>Myers-Briggs type indicator</a:t>
            </a:r>
          </a:p>
        </p:txBody>
      </p:sp>
      <p:sp>
        <p:nvSpPr>
          <p:cNvPr id="8" name="Text Placeholder 7">
            <a:extLst>
              <a:ext uri="{FF2B5EF4-FFF2-40B4-BE49-F238E27FC236}">
                <a16:creationId xmlns:a16="http://schemas.microsoft.com/office/drawing/2014/main" id="{DB843A65-8256-5746-B5C5-7D5732CF252A}"/>
              </a:ext>
            </a:extLst>
          </p:cNvPr>
          <p:cNvSpPr>
            <a:spLocks noGrp="1"/>
          </p:cNvSpPr>
          <p:nvPr>
            <p:ph type="body" idx="1"/>
          </p:nvPr>
        </p:nvSpPr>
        <p:spPr>
          <a:xfrm>
            <a:off x="446663" y="4206239"/>
            <a:ext cx="3326649" cy="1066971"/>
          </a:xfrm>
        </p:spPr>
        <p:txBody>
          <a:bodyPr vert="horz" lIns="91440" tIns="45720" rIns="91440" bIns="45720" rtlCol="0" anchor="t">
            <a:normAutofit/>
          </a:bodyPr>
          <a:lstStyle/>
          <a:p>
            <a:pPr algn="r"/>
            <a:r>
              <a:rPr lang="en-US" sz="2800" dirty="0"/>
              <a:t>1956</a:t>
            </a:r>
          </a:p>
        </p:txBody>
      </p:sp>
      <p:sp>
        <p:nvSpPr>
          <p:cNvPr id="35" name="Rectangle 34">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EABD4D0-3E8B-5747-912A-EC282CDA9A3D}"/>
              </a:ext>
            </a:extLst>
          </p:cNvPr>
          <p:cNvPicPr>
            <a:picLocks noChangeAspect="1"/>
          </p:cNvPicPr>
          <p:nvPr/>
        </p:nvPicPr>
        <p:blipFill>
          <a:blip r:embed="rId4"/>
          <a:stretch>
            <a:fillRect/>
          </a:stretch>
        </p:blipFill>
        <p:spPr>
          <a:xfrm>
            <a:off x="5158039" y="987972"/>
            <a:ext cx="6509896" cy="4882422"/>
          </a:xfrm>
          <a:prstGeom prst="rect">
            <a:avLst/>
          </a:prstGeom>
        </p:spPr>
      </p:pic>
      <p:pic>
        <p:nvPicPr>
          <p:cNvPr id="2" name="Picture 1">
            <a:extLst>
              <a:ext uri="{FF2B5EF4-FFF2-40B4-BE49-F238E27FC236}">
                <a16:creationId xmlns:a16="http://schemas.microsoft.com/office/drawing/2014/main" id="{6E9A1738-ABE7-2D59-7A9A-6EB42C9BC313}"/>
              </a:ext>
            </a:extLst>
          </p:cNvPr>
          <p:cNvPicPr>
            <a:picLocks noChangeAspect="1"/>
          </p:cNvPicPr>
          <p:nvPr/>
        </p:nvPicPr>
        <p:blipFill>
          <a:blip r:embed="rId5"/>
          <a:stretch>
            <a:fillRect/>
          </a:stretch>
        </p:blipFill>
        <p:spPr>
          <a:xfrm>
            <a:off x="4601" y="238142"/>
            <a:ext cx="1193800" cy="1689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689CE-5E01-1441-A692-E3437006B9CC}"/>
              </a:ext>
            </a:extLst>
          </p:cNvPr>
          <p:cNvPicPr>
            <a:picLocks noChangeAspect="1"/>
          </p:cNvPicPr>
          <p:nvPr/>
        </p:nvPicPr>
        <p:blipFill>
          <a:blip r:embed="rId3"/>
          <a:stretch>
            <a:fillRect/>
          </a:stretch>
        </p:blipFill>
        <p:spPr>
          <a:xfrm>
            <a:off x="2357469" y="157655"/>
            <a:ext cx="6996738" cy="5300029"/>
          </a:xfrm>
          <a:prstGeom prst="rect">
            <a:avLst/>
          </a:prstGeom>
          <a:ln w="57150" cmpd="thinThick">
            <a:solidFill>
              <a:schemeClr val="bg1">
                <a:lumMod val="50000"/>
              </a:schemeClr>
            </a:solidFill>
            <a:miter lim="800000"/>
          </a:ln>
        </p:spPr>
      </p:pic>
      <p:pic>
        <p:nvPicPr>
          <p:cNvPr id="2" name="Picture 1">
            <a:extLst>
              <a:ext uri="{FF2B5EF4-FFF2-40B4-BE49-F238E27FC236}">
                <a16:creationId xmlns:a16="http://schemas.microsoft.com/office/drawing/2014/main" id="{044214C2-9E4A-710B-AA3C-BD5A366122CC}"/>
              </a:ext>
            </a:extLst>
          </p:cNvPr>
          <p:cNvPicPr>
            <a:picLocks noChangeAspect="1"/>
          </p:cNvPicPr>
          <p:nvPr/>
        </p:nvPicPr>
        <p:blipFill>
          <a:blip r:embed="rId4"/>
          <a:stretch>
            <a:fillRect/>
          </a:stretch>
        </p:blipFill>
        <p:spPr>
          <a:xfrm>
            <a:off x="0" y="0"/>
            <a:ext cx="1193800" cy="1689100"/>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75" y="324585"/>
            <a:ext cx="10394707" cy="1158140"/>
          </a:xfrm>
        </p:spPr>
        <p:txBody>
          <a:bodyPr>
            <a:normAutofit fontScale="90000"/>
          </a:bodyPr>
          <a:lstStyle/>
          <a:p>
            <a:pPr algn="ctr"/>
            <a:r>
              <a:rPr lang="en-US" dirty="0">
                <a:solidFill>
                  <a:srgbClr val="C00000"/>
                </a:solidFill>
              </a:rPr>
              <a:t>Howard Gardner’s Multiple Intelligences and the Learner</a:t>
            </a:r>
          </a:p>
        </p:txBody>
      </p:sp>
      <p:sp>
        <p:nvSpPr>
          <p:cNvPr id="5" name="Text Placeholder 4"/>
          <p:cNvSpPr>
            <a:spLocks noGrp="1"/>
          </p:cNvSpPr>
          <p:nvPr>
            <p:ph type="body" idx="1"/>
          </p:nvPr>
        </p:nvSpPr>
        <p:spPr>
          <a:xfrm>
            <a:off x="801690" y="1533610"/>
            <a:ext cx="4856158" cy="679994"/>
          </a:xfrm>
        </p:spPr>
        <p:txBody>
          <a:bodyPr/>
          <a:lstStyle/>
          <a:p>
            <a:pPr algn="ctr"/>
            <a:r>
              <a:rPr lang="en-US" dirty="0"/>
              <a:t>1943-            </a:t>
            </a:r>
            <a:r>
              <a:rPr lang="en-US" dirty="0">
                <a:solidFill>
                  <a:schemeClr val="bg1">
                    <a:lumMod val="95000"/>
                  </a:schemeClr>
                </a:solidFill>
              </a:rPr>
              <a:t>.</a:t>
            </a:r>
            <a:r>
              <a:rPr lang="en-US" dirty="0"/>
              <a:t>    </a:t>
            </a:r>
          </a:p>
        </p:txBody>
      </p:sp>
      <p:pic>
        <p:nvPicPr>
          <p:cNvPr id="9" name="Content Placeholder 8">
            <a:extLst>
              <a:ext uri="{FF2B5EF4-FFF2-40B4-BE49-F238E27FC236}">
                <a16:creationId xmlns:a16="http://schemas.microsoft.com/office/drawing/2014/main" id="{2AB41C6F-4335-BF40-BD9C-20865E573A03}"/>
              </a:ext>
            </a:extLst>
          </p:cNvPr>
          <p:cNvPicPr>
            <a:picLocks noGrp="1" noChangeAspect="1"/>
          </p:cNvPicPr>
          <p:nvPr>
            <p:ph sz="quarter" idx="13"/>
          </p:nvPr>
        </p:nvPicPr>
        <p:blipFill>
          <a:blip r:embed="rId2"/>
          <a:stretch>
            <a:fillRect/>
          </a:stretch>
        </p:blipFill>
        <p:spPr>
          <a:xfrm>
            <a:off x="6947591" y="2187108"/>
            <a:ext cx="3180465" cy="42519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 Placeholder 5"/>
          <p:cNvSpPr>
            <a:spLocks noGrp="1"/>
          </p:cNvSpPr>
          <p:nvPr>
            <p:ph type="body" sz="quarter" idx="3"/>
          </p:nvPr>
        </p:nvSpPr>
        <p:spPr>
          <a:xfrm>
            <a:off x="6106079" y="1507114"/>
            <a:ext cx="4864491" cy="679994"/>
          </a:xfrm>
        </p:spPr>
        <p:txBody>
          <a:bodyPr/>
          <a:lstStyle/>
          <a:p>
            <a:pPr algn="ctr"/>
            <a:r>
              <a:rPr lang="en-US" dirty="0"/>
              <a:t>1983</a:t>
            </a:r>
          </a:p>
        </p:txBody>
      </p:sp>
      <p:sp>
        <p:nvSpPr>
          <p:cNvPr id="4" name="Content Placeholder 3">
            <a:extLst>
              <a:ext uri="{FF2B5EF4-FFF2-40B4-BE49-F238E27FC236}">
                <a16:creationId xmlns:a16="http://schemas.microsoft.com/office/drawing/2014/main" id="{756A7D72-A815-6965-5D13-E3EEAB443348}"/>
              </a:ext>
            </a:extLst>
          </p:cNvPr>
          <p:cNvSpPr>
            <a:spLocks noGrp="1"/>
          </p:cNvSpPr>
          <p:nvPr>
            <p:ph sz="quarter" idx="14"/>
          </p:nvPr>
        </p:nvSpPr>
        <p:spPr/>
        <p:txBody>
          <a:bodyPr/>
          <a:lstStyle/>
          <a:p>
            <a:endParaRPr lang="en-US" dirty="0"/>
          </a:p>
        </p:txBody>
      </p:sp>
      <p:pic>
        <p:nvPicPr>
          <p:cNvPr id="8" name="Picture 7"/>
          <p:cNvPicPr>
            <a:picLocks noChangeAspect="1"/>
          </p:cNvPicPr>
          <p:nvPr/>
        </p:nvPicPr>
        <p:blipFill>
          <a:blip r:embed="rId3"/>
          <a:stretch>
            <a:fillRect/>
          </a:stretch>
        </p:blipFill>
        <p:spPr>
          <a:xfrm>
            <a:off x="1772446" y="2280114"/>
            <a:ext cx="2841596" cy="41466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622" y="1573907"/>
            <a:ext cx="3756989" cy="2767360"/>
          </a:xfrm>
        </p:spPr>
        <p:txBody>
          <a:bodyPr>
            <a:normAutofit/>
          </a:bodyPr>
          <a:lstStyle/>
          <a:p>
            <a:pPr algn="ctr"/>
            <a:r>
              <a:rPr lang="en-US" sz="4000" b="1" i="1" dirty="0">
                <a:solidFill>
                  <a:srgbClr val="C00000"/>
                </a:solidFill>
              </a:rPr>
              <a:t>Frames of Mind </a:t>
            </a:r>
            <a:r>
              <a:rPr lang="en-US" sz="4000" b="1" dirty="0">
                <a:solidFill>
                  <a:srgbClr val="C00000"/>
                </a:solidFill>
              </a:rPr>
              <a:t>: </a:t>
            </a:r>
            <a:br>
              <a:rPr lang="en-US" sz="4000" b="1" dirty="0">
                <a:solidFill>
                  <a:srgbClr val="C00000"/>
                </a:solidFill>
              </a:rPr>
            </a:br>
            <a:r>
              <a:rPr lang="en-US" sz="4000" b="1" dirty="0">
                <a:solidFill>
                  <a:srgbClr val="C00000"/>
                </a:solidFill>
              </a:rPr>
              <a:t>Multiple Intelligences</a:t>
            </a:r>
          </a:p>
        </p:txBody>
      </p:sp>
      <p:sp>
        <p:nvSpPr>
          <p:cNvPr id="3" name="Content Placeholder 2"/>
          <p:cNvSpPr>
            <a:spLocks noGrp="1"/>
          </p:cNvSpPr>
          <p:nvPr>
            <p:ph sz="quarter" idx="1"/>
          </p:nvPr>
        </p:nvSpPr>
        <p:spPr>
          <a:xfrm>
            <a:off x="4387611" y="-252244"/>
            <a:ext cx="7012710" cy="6188442"/>
          </a:xfrm>
          <a:ln>
            <a:solidFill>
              <a:schemeClr val="accent1"/>
            </a:solidFill>
          </a:ln>
        </p:spPr>
        <p:txBody>
          <a:bodyPr>
            <a:normAutofit/>
          </a:bodyPr>
          <a:lstStyle/>
          <a:p>
            <a:r>
              <a:rPr lang="en-US" b="1" dirty="0">
                <a:latin typeface="Calibri" panose="020F0502020204030204" pitchFamily="34" charset="0"/>
                <a:cs typeface="Calibri" panose="020F0502020204030204" pitchFamily="34" charset="0"/>
              </a:rPr>
              <a:t>In the heyday of the psychometric and behaviorist eras, it was generally believed that intelligence was a single entity that was inherited; and that human beings - initially a blank slate - could be trained to learn anything, provided that it was presented in an appropriate way. Nowadays an increasing number of researchers believe precisely the opposite; </a:t>
            </a:r>
            <a:r>
              <a:rPr lang="en-US" b="1" dirty="0">
                <a:solidFill>
                  <a:schemeClr val="bg1"/>
                </a:solidFill>
                <a:highlight>
                  <a:srgbClr val="D30000"/>
                </a:highlight>
                <a:latin typeface="Calibri" panose="020F0502020204030204" pitchFamily="34" charset="0"/>
                <a:cs typeface="Calibri" panose="020F0502020204030204" pitchFamily="34" charset="0"/>
              </a:rPr>
              <a:t>that there exists a multitude of intelligences, quite independent of each other; that each intelligence has its own strengths and constraints</a:t>
            </a:r>
            <a:r>
              <a:rPr lang="en-US" b="1" dirty="0">
                <a:latin typeface="Calibri" panose="020F0502020204030204" pitchFamily="34" charset="0"/>
                <a:cs typeface="Calibri" panose="020F0502020204030204" pitchFamily="34" charset="0"/>
              </a:rPr>
              <a:t>; that the mind is far from unencumbered at birth; and that it is unexpectedly difficult to teach things that go against early ‘naïve' theories of that challenge the natural lines of force within an intelligence and its matching domains. </a:t>
            </a:r>
          </a:p>
          <a:p>
            <a:pPr>
              <a:buNone/>
            </a:pPr>
            <a:r>
              <a:rPr lang="en-US" sz="1946" b="1" dirty="0">
                <a:latin typeface="Calibri" panose="020F0502020204030204" pitchFamily="34" charset="0"/>
                <a:cs typeface="Calibri" panose="020F0502020204030204" pitchFamily="34" charset="0"/>
              </a:rPr>
              <a:t>	(Gardner 1983: xxiii)</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7" name="Rectangle 16">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8"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Rectangle 18">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6" name="Content Placeholder 5">
            <a:extLst>
              <a:ext uri="{FF2B5EF4-FFF2-40B4-BE49-F238E27FC236}">
                <a16:creationId xmlns:a16="http://schemas.microsoft.com/office/drawing/2014/main" id="{E808CF99-4AE7-3327-E4E6-04CD5664EB5A}"/>
              </a:ext>
            </a:extLst>
          </p:cNvPr>
          <p:cNvPicPr>
            <a:picLocks noGrp="1" noChangeAspect="1"/>
          </p:cNvPicPr>
          <p:nvPr>
            <p:ph sz="quarter" idx="13"/>
          </p:nvPr>
        </p:nvPicPr>
        <p:blipFill>
          <a:blip r:embed="rId4"/>
          <a:stretch/>
        </p:blipFill>
        <p:spPr>
          <a:xfrm>
            <a:off x="2784462" y="163208"/>
            <a:ext cx="5790387" cy="5312682"/>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607991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267015"/>
            <a:ext cx="10394707" cy="1158140"/>
          </a:xfrm>
        </p:spPr>
        <p:txBody>
          <a:bodyPr>
            <a:normAutofit fontScale="90000"/>
          </a:bodyPr>
          <a:lstStyle/>
          <a:p>
            <a:pPr algn="ctr"/>
            <a:r>
              <a:rPr lang="en-US" dirty="0">
                <a:solidFill>
                  <a:srgbClr val="C00000"/>
                </a:solidFill>
              </a:rPr>
              <a:t>Betty Lou Leaver: Teaching </a:t>
            </a:r>
            <a:r>
              <a:rPr lang="en-US" i="1" dirty="0">
                <a:solidFill>
                  <a:srgbClr val="C00000"/>
                </a:solidFill>
              </a:rPr>
              <a:t>Everyone</a:t>
            </a:r>
          </a:p>
        </p:txBody>
      </p:sp>
      <p:sp>
        <p:nvSpPr>
          <p:cNvPr id="5" name="Text Placeholder 4"/>
          <p:cNvSpPr>
            <a:spLocks noGrp="1"/>
          </p:cNvSpPr>
          <p:nvPr>
            <p:ph type="body" idx="1"/>
          </p:nvPr>
        </p:nvSpPr>
        <p:spPr>
          <a:xfrm>
            <a:off x="1026997" y="1278347"/>
            <a:ext cx="4856158" cy="679994"/>
          </a:xfrm>
        </p:spPr>
        <p:txBody>
          <a:bodyPr/>
          <a:lstStyle/>
          <a:p>
            <a:pPr algn="ctr"/>
            <a:r>
              <a:rPr lang="en-US" dirty="0"/>
              <a:t>1950-         </a:t>
            </a:r>
            <a:r>
              <a:rPr lang="en-US" dirty="0">
                <a:solidFill>
                  <a:schemeClr val="bg2">
                    <a:lumMod val="40000"/>
                    <a:lumOff val="60000"/>
                  </a:schemeClr>
                </a:solidFill>
              </a:rPr>
              <a:t>.</a:t>
            </a:r>
          </a:p>
        </p:txBody>
      </p:sp>
      <p:sp>
        <p:nvSpPr>
          <p:cNvPr id="8" name="Content Placeholder 7">
            <a:extLst>
              <a:ext uri="{FF2B5EF4-FFF2-40B4-BE49-F238E27FC236}">
                <a16:creationId xmlns:a16="http://schemas.microsoft.com/office/drawing/2014/main" id="{4E37DFE3-43A9-F314-FD56-4129631B436A}"/>
              </a:ext>
            </a:extLst>
          </p:cNvPr>
          <p:cNvSpPr>
            <a:spLocks noGrp="1"/>
          </p:cNvSpPr>
          <p:nvPr>
            <p:ph sz="quarter" idx="13"/>
          </p:nvPr>
        </p:nvSpPr>
        <p:spPr/>
        <p:txBody>
          <a:bodyPr/>
          <a:lstStyle/>
          <a:p>
            <a:endParaRPr lang="en-US" dirty="0"/>
          </a:p>
        </p:txBody>
      </p:sp>
      <p:sp>
        <p:nvSpPr>
          <p:cNvPr id="6" name="Text Placeholder 5"/>
          <p:cNvSpPr>
            <a:spLocks noGrp="1"/>
          </p:cNvSpPr>
          <p:nvPr>
            <p:ph type="body" sz="quarter" idx="3"/>
          </p:nvPr>
        </p:nvSpPr>
        <p:spPr>
          <a:xfrm>
            <a:off x="6106079" y="1456511"/>
            <a:ext cx="4864491" cy="679994"/>
          </a:xfrm>
        </p:spPr>
        <p:txBody>
          <a:bodyPr/>
          <a:lstStyle/>
          <a:p>
            <a:pPr algn="ctr"/>
            <a:r>
              <a:rPr lang="en-US" dirty="0"/>
              <a:t>1998</a:t>
            </a:r>
          </a:p>
        </p:txBody>
      </p:sp>
      <p:sp>
        <p:nvSpPr>
          <p:cNvPr id="9" name="Content Placeholder 8">
            <a:extLst>
              <a:ext uri="{FF2B5EF4-FFF2-40B4-BE49-F238E27FC236}">
                <a16:creationId xmlns:a16="http://schemas.microsoft.com/office/drawing/2014/main" id="{D328A410-A0C5-F4AD-3A16-12525AD9DCEC}"/>
              </a:ext>
            </a:extLst>
          </p:cNvPr>
          <p:cNvSpPr>
            <a:spLocks noGrp="1"/>
          </p:cNvSpPr>
          <p:nvPr>
            <p:ph sz="quarter" idx="14"/>
          </p:nvPr>
        </p:nvSpPr>
        <p:spPr/>
        <p:txBody>
          <a:bodyPr/>
          <a:lstStyle/>
          <a:p>
            <a:endParaRPr lang="en-US" dirty="0"/>
          </a:p>
        </p:txBody>
      </p:sp>
      <p:pic>
        <p:nvPicPr>
          <p:cNvPr id="7" name="Picture 6"/>
          <p:cNvPicPr>
            <a:picLocks noChangeAspect="1"/>
          </p:cNvPicPr>
          <p:nvPr/>
        </p:nvPicPr>
        <p:blipFill>
          <a:blip r:embed="rId2"/>
          <a:stretch>
            <a:fillRect/>
          </a:stretch>
        </p:blipFill>
        <p:spPr>
          <a:xfrm>
            <a:off x="1700317" y="2136505"/>
            <a:ext cx="3059681" cy="4201962"/>
          </a:xfrm>
          <a:prstGeom prst="rect">
            <a:avLst/>
          </a:prstGeom>
        </p:spPr>
      </p:pic>
      <p:pic>
        <p:nvPicPr>
          <p:cNvPr id="10" name="Picture 9"/>
          <p:cNvPicPr>
            <a:picLocks noChangeAspect="1"/>
          </p:cNvPicPr>
          <p:nvPr/>
        </p:nvPicPr>
        <p:blipFill>
          <a:blip r:embed="rId3"/>
          <a:stretch>
            <a:fillRect/>
          </a:stretch>
        </p:blipFill>
        <p:spPr>
          <a:xfrm>
            <a:off x="7053396" y="2167861"/>
            <a:ext cx="2946110" cy="4332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accel="50000" decel="5000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accel="50000" decel="5000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7467600" cy="716693"/>
          </a:xfrm>
        </p:spPr>
        <p:txBody>
          <a:bodyPr>
            <a:normAutofit/>
          </a:bodyPr>
          <a:lstStyle/>
          <a:p>
            <a:pPr algn="ctr"/>
            <a:r>
              <a:rPr lang="en-US" sz="4000" b="1" dirty="0">
                <a:solidFill>
                  <a:srgbClr val="C00000"/>
                </a:solidFill>
              </a:rPr>
              <a:t>Teaching the Whole Class</a:t>
            </a:r>
          </a:p>
        </p:txBody>
      </p:sp>
      <p:sp>
        <p:nvSpPr>
          <p:cNvPr id="3" name="Content Placeholder 2"/>
          <p:cNvSpPr>
            <a:spLocks noGrp="1"/>
          </p:cNvSpPr>
          <p:nvPr>
            <p:ph sz="quarter" idx="1"/>
          </p:nvPr>
        </p:nvSpPr>
        <p:spPr>
          <a:xfrm>
            <a:off x="1981200" y="991332"/>
            <a:ext cx="7720707" cy="5203809"/>
          </a:xfrm>
        </p:spPr>
        <p:txBody>
          <a:bodyPr>
            <a:normAutofit/>
          </a:bodyPr>
          <a:lstStyle/>
          <a:p>
            <a:r>
              <a:rPr lang="en-US" b="1" dirty="0">
                <a:latin typeface="Calibri" panose="020F0502020204030204" pitchFamily="34" charset="0"/>
                <a:cs typeface="Calibri" panose="020F0502020204030204" pitchFamily="34" charset="0"/>
              </a:rPr>
              <a:t>Whole-class teaching is not another method; it is not another syllabus design. Whole-class teaching is a philosophy that puts responsibility for learning back into the students’ hands and responsibility for the classroom back into the teachers’ hands, from whence contemporary approaches have wrenched both. </a:t>
            </a:r>
            <a:r>
              <a:rPr lang="en-US" b="1" dirty="0">
                <a:highlight>
                  <a:srgbClr val="D30000"/>
                </a:highlight>
                <a:latin typeface="Calibri" panose="020F0502020204030204" pitchFamily="34" charset="0"/>
                <a:cs typeface="Calibri" panose="020F0502020204030204" pitchFamily="34" charset="0"/>
              </a:rPr>
              <a:t> </a:t>
            </a:r>
            <a:r>
              <a:rPr lang="en-US" b="1" dirty="0">
                <a:solidFill>
                  <a:schemeClr val="bg1"/>
                </a:solidFill>
                <a:highlight>
                  <a:srgbClr val="D30000"/>
                </a:highlight>
                <a:latin typeface="Calibri" panose="020F0502020204030204" pitchFamily="34" charset="0"/>
                <a:cs typeface="Calibri" panose="020F0502020204030204" pitchFamily="34" charset="0"/>
              </a:rPr>
              <a:t>[It] subordinates method and definition of appropriate outcomes to students’ specific learning needs realized within a group setting in order to improve outcomes dramatically </a:t>
            </a:r>
            <a:r>
              <a:rPr lang="en-US" b="1" dirty="0">
                <a:latin typeface="Calibri" panose="020F0502020204030204" pitchFamily="34" charset="0"/>
                <a:cs typeface="Calibri" panose="020F0502020204030204" pitchFamily="34" charset="0"/>
              </a:rPr>
              <a:t>– not on tests alone, but in actual learning achieved and the ability and motivation to continue learning on a lifelong basis.</a:t>
            </a:r>
            <a:br>
              <a:rPr lang="en-US"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	                                                                                        (Leaver 1998: vii)</a:t>
            </a:r>
          </a:p>
          <a:p>
            <a:endParaRPr lang="en-US"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87246A9A-0D12-6CD1-8045-C0496216791F}"/>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6100" dirty="0">
                <a:solidFill>
                  <a:schemeClr val="accent1"/>
                </a:solidFill>
              </a:rPr>
              <a:t>Language Teacher Identity</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7092235C-5F3F-C2B3-1BF3-0722E47F9603}"/>
              </a:ext>
            </a:extLst>
          </p:cNvPr>
          <p:cNvPicPr>
            <a:picLocks noGrp="1" noChangeAspect="1"/>
          </p:cNvPicPr>
          <p:nvPr>
            <p:ph idx="1"/>
          </p:nvPr>
        </p:nvPicPr>
        <p:blipFill>
          <a:blip r:embed="rId4"/>
          <a:stretch>
            <a:fillRect/>
          </a:stretch>
        </p:blipFill>
        <p:spPr>
          <a:xfrm>
            <a:off x="5321367" y="1681636"/>
            <a:ext cx="6174771" cy="3488745"/>
          </a:xfrm>
          <a:prstGeom prst="rect">
            <a:avLst/>
          </a:prstGeom>
        </p:spPr>
      </p:pic>
    </p:spTree>
    <p:extLst>
      <p:ext uri="{BB962C8B-B14F-4D97-AF65-F5344CB8AC3E}">
        <p14:creationId xmlns:p14="http://schemas.microsoft.com/office/powerpoint/2010/main" val="261888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66" y="1572159"/>
            <a:ext cx="3498979" cy="2456442"/>
          </a:xfrm>
        </p:spPr>
        <p:txBody>
          <a:bodyPr>
            <a:normAutofit/>
          </a:bodyPr>
          <a:lstStyle/>
          <a:p>
            <a:pPr algn="ctr"/>
            <a:r>
              <a:rPr lang="en-US" sz="4400" b="1" dirty="0">
                <a:solidFill>
                  <a:srgbClr val="C00000"/>
                </a:solidFill>
              </a:rPr>
              <a:t>Leaver’s Categories</a:t>
            </a:r>
          </a:p>
        </p:txBody>
      </p:sp>
      <p:sp>
        <p:nvSpPr>
          <p:cNvPr id="3" name="Content Placeholder 2"/>
          <p:cNvSpPr>
            <a:spLocks noGrp="1"/>
          </p:cNvSpPr>
          <p:nvPr>
            <p:ph sz="quarter" idx="1"/>
          </p:nvPr>
        </p:nvSpPr>
        <p:spPr>
          <a:xfrm>
            <a:off x="4611682" y="-162462"/>
            <a:ext cx="7006997" cy="5925684"/>
          </a:xfrm>
        </p:spPr>
        <p:txBody>
          <a:bodyPr>
            <a:normAutofit lnSpcReduction="10000"/>
          </a:bodyPr>
          <a:lstStyle/>
          <a:p>
            <a:pPr algn="ctr"/>
            <a:r>
              <a:rPr lang="en-US" sz="2400" b="1" dirty="0">
                <a:solidFill>
                  <a:srgbClr val="C00000"/>
                </a:solidFill>
                <a:latin typeface="Calibri" panose="020F0502020204030204" pitchFamily="34" charset="0"/>
                <a:cs typeface="Calibri" panose="020F0502020204030204" pitchFamily="34" charset="0"/>
              </a:rPr>
              <a:t>Environmental preferences</a:t>
            </a:r>
          </a:p>
          <a:p>
            <a:r>
              <a:rPr lang="en-US" sz="1600" b="1" dirty="0">
                <a:latin typeface="Calibri" panose="020F0502020204030204" pitchFamily="34" charset="0"/>
                <a:cs typeface="Calibri" panose="020F0502020204030204" pitchFamily="34" charset="0"/>
              </a:rPr>
              <a:t>Group vs. Individual Work</a:t>
            </a:r>
          </a:p>
          <a:p>
            <a:r>
              <a:rPr lang="en-US" sz="1600" b="1" dirty="0">
                <a:latin typeface="Calibri" panose="020F0502020204030204" pitchFamily="34" charset="0"/>
                <a:cs typeface="Calibri" panose="020F0502020204030204" pitchFamily="34" charset="0"/>
              </a:rPr>
              <a:t>Vibrant vs. Quiet Environment</a:t>
            </a:r>
            <a:br>
              <a:rPr lang="en-US" sz="1600" b="1" dirty="0">
                <a:latin typeface="Calibri" panose="020F0502020204030204" pitchFamily="34" charset="0"/>
                <a:cs typeface="Calibri" panose="020F0502020204030204" pitchFamily="34" charset="0"/>
              </a:rPr>
            </a:br>
            <a:endParaRPr lang="en-US" sz="1100" b="1" dirty="0">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Sensory moda</a:t>
            </a:r>
            <a:r>
              <a:rPr lang="en-US" sz="2600" b="1" dirty="0">
                <a:solidFill>
                  <a:srgbClr val="C00000"/>
                </a:solidFill>
                <a:latin typeface="Calibri" panose="020F0502020204030204" pitchFamily="34" charset="0"/>
                <a:cs typeface="Calibri" panose="020F0502020204030204" pitchFamily="34" charset="0"/>
              </a:rPr>
              <a:t>lities</a:t>
            </a:r>
          </a:p>
          <a:p>
            <a:r>
              <a:rPr lang="en-US" sz="1600" b="1" dirty="0">
                <a:latin typeface="Calibri" panose="020F0502020204030204" pitchFamily="34" charset="0"/>
                <a:cs typeface="Calibri" panose="020F0502020204030204" pitchFamily="34" charset="0"/>
              </a:rPr>
              <a:t>Reading out loud vs. Being read to</a:t>
            </a:r>
          </a:p>
          <a:p>
            <a:r>
              <a:rPr lang="en-US" sz="1600" b="1" dirty="0">
                <a:latin typeface="Calibri" panose="020F0502020204030204" pitchFamily="34" charset="0"/>
                <a:cs typeface="Calibri" panose="020F0502020204030204" pitchFamily="34" charset="0"/>
              </a:rPr>
              <a:t>Verbal vs. Visual stimulation</a:t>
            </a:r>
          </a:p>
          <a:p>
            <a:pPr algn="ctr"/>
            <a:r>
              <a:rPr lang="en-US" sz="2400" b="1" dirty="0">
                <a:solidFill>
                  <a:srgbClr val="C00000"/>
                </a:solidFill>
                <a:latin typeface="Calibri" panose="020F0502020204030204" pitchFamily="34" charset="0"/>
                <a:cs typeface="Calibri" panose="020F0502020204030204" pitchFamily="34" charset="0"/>
              </a:rPr>
              <a:t>Personality types</a:t>
            </a:r>
          </a:p>
          <a:p>
            <a:r>
              <a:rPr lang="en-US" sz="1600" b="1" dirty="0">
                <a:latin typeface="Calibri" panose="020F0502020204030204" pitchFamily="34" charset="0"/>
                <a:cs typeface="Calibri" panose="020F0502020204030204" pitchFamily="34" charset="0"/>
              </a:rPr>
              <a:t>Hands off vs. Hands on</a:t>
            </a:r>
          </a:p>
          <a:p>
            <a:r>
              <a:rPr lang="en-US" sz="1600" b="1" dirty="0">
                <a:latin typeface="Calibri" panose="020F0502020204030204" pitchFamily="34" charset="0"/>
                <a:cs typeface="Calibri" panose="020F0502020204030204" pitchFamily="34" charset="0"/>
              </a:rPr>
              <a:t>Individual vs. Group work</a:t>
            </a:r>
            <a:br>
              <a:rPr lang="en-US" sz="1900" b="1" dirty="0">
                <a:latin typeface="Calibri" panose="020F0502020204030204" pitchFamily="34" charset="0"/>
                <a:cs typeface="Calibri" panose="020F0502020204030204" pitchFamily="34" charset="0"/>
              </a:rPr>
            </a:br>
            <a:endParaRPr lang="en-US" sz="1100" b="1" dirty="0">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Cognitive styles</a:t>
            </a:r>
          </a:p>
          <a:p>
            <a:r>
              <a:rPr lang="en-US" sz="1600" b="1" dirty="0">
                <a:latin typeface="Calibri" panose="020F0502020204030204" pitchFamily="34" charset="0"/>
                <a:cs typeface="Calibri" panose="020F0502020204030204" pitchFamily="34" charset="0"/>
              </a:rPr>
              <a:t>Global vs. Specific</a:t>
            </a:r>
          </a:p>
          <a:p>
            <a:r>
              <a:rPr lang="en-US" sz="1600" b="1" dirty="0">
                <a:latin typeface="Calibri" panose="020F0502020204030204" pitchFamily="34" charset="0"/>
                <a:cs typeface="Calibri" panose="020F0502020204030204" pitchFamily="34" charset="0"/>
              </a:rPr>
              <a:t>Rules first vs. Text first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2C53C8BF-9653-4474-9153-4FE835420D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Rectangle 27">
            <a:extLst>
              <a:ext uri="{FF2B5EF4-FFF2-40B4-BE49-F238E27FC236}">
                <a16:creationId xmlns:a16="http://schemas.microsoft.com/office/drawing/2014/main" id="{7C08F021-28CE-479A-B96B-5252A9DDF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7" y="0"/>
            <a:ext cx="7107594"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5">
            <a:extLst>
              <a:ext uri="{FF2B5EF4-FFF2-40B4-BE49-F238E27FC236}">
                <a16:creationId xmlns:a16="http://schemas.microsoft.com/office/drawing/2014/main" id="{09507514-A010-4863-8E99-AB3983760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1" y="0"/>
            <a:ext cx="675601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 name="Title 6">
            <a:extLst>
              <a:ext uri="{FF2B5EF4-FFF2-40B4-BE49-F238E27FC236}">
                <a16:creationId xmlns:a16="http://schemas.microsoft.com/office/drawing/2014/main" id="{91B1D07F-6031-D74D-8A52-6A8DF2D142F0}"/>
              </a:ext>
            </a:extLst>
          </p:cNvPr>
          <p:cNvSpPr>
            <a:spLocks noGrp="1"/>
          </p:cNvSpPr>
          <p:nvPr>
            <p:ph type="title"/>
          </p:nvPr>
        </p:nvSpPr>
        <p:spPr>
          <a:xfrm>
            <a:off x="459934" y="1304458"/>
            <a:ext cx="5778684" cy="2901781"/>
          </a:xfrm>
        </p:spPr>
        <p:txBody>
          <a:bodyPr vert="horz" lIns="91440" tIns="45720" rIns="91440" bIns="45720" rtlCol="0" anchor="b">
            <a:normAutofit/>
          </a:bodyPr>
          <a:lstStyle/>
          <a:p>
            <a:pPr algn="r"/>
            <a:r>
              <a:rPr lang="en-US" sz="4400" dirty="0">
                <a:solidFill>
                  <a:schemeClr val="accent1"/>
                </a:solidFill>
              </a:rPr>
              <a:t>“It’s all about hybridity, ¿</a:t>
            </a:r>
            <a:r>
              <a:rPr lang="en-US" sz="4400" i="1" dirty="0" err="1">
                <a:solidFill>
                  <a:schemeClr val="accent1"/>
                </a:solidFill>
              </a:rPr>
              <a:t>tú</a:t>
            </a:r>
            <a:r>
              <a:rPr lang="en-US" sz="4400" i="1" dirty="0">
                <a:solidFill>
                  <a:schemeClr val="accent1"/>
                </a:solidFill>
              </a:rPr>
              <a:t> sabes </a:t>
            </a:r>
            <a:r>
              <a:rPr lang="en-US" sz="4400" dirty="0">
                <a:solidFill>
                  <a:schemeClr val="accent1"/>
                </a:solidFill>
              </a:rPr>
              <a:t>?”</a:t>
            </a:r>
            <a:br>
              <a:rPr lang="en-US" sz="4400" dirty="0">
                <a:solidFill>
                  <a:schemeClr val="accent1"/>
                </a:solidFill>
              </a:rPr>
            </a:br>
            <a:br>
              <a:rPr lang="en-US" sz="4400" dirty="0">
                <a:solidFill>
                  <a:schemeClr val="accent1"/>
                </a:solidFill>
              </a:rPr>
            </a:br>
            <a:r>
              <a:rPr lang="en-US" sz="2000" dirty="0">
                <a:solidFill>
                  <a:schemeClr val="accent1"/>
                </a:solidFill>
              </a:rPr>
              <a:t>Jesse, in </a:t>
            </a:r>
            <a:r>
              <a:rPr lang="en-US" sz="2000" i="1" dirty="0">
                <a:solidFill>
                  <a:schemeClr val="accent1"/>
                </a:solidFill>
              </a:rPr>
              <a:t>Come and Take it Day   </a:t>
            </a:r>
            <a:r>
              <a:rPr lang="en-US" sz="2000" dirty="0">
                <a:solidFill>
                  <a:schemeClr val="accent1"/>
                </a:solidFill>
              </a:rPr>
              <a:t>(2001)</a:t>
            </a:r>
          </a:p>
        </p:txBody>
      </p:sp>
      <p:sp>
        <p:nvSpPr>
          <p:cNvPr id="32" name="Rectangle 31">
            <a:extLst>
              <a:ext uri="{FF2B5EF4-FFF2-40B4-BE49-F238E27FC236}">
                <a16:creationId xmlns:a16="http://schemas.microsoft.com/office/drawing/2014/main" id="{C015C3BB-3CA4-4964-8FB4-7DA3FBB63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8" y="0"/>
            <a:ext cx="6720840"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7941F53E-EAF1-4AF0-9386-A74DFBA20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 y="5762147"/>
            <a:ext cx="6720840"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D7210737-D731-4ED9-8D08-A238C71D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188" y="450792"/>
            <a:ext cx="4171517"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55864C2E-623D-3747-B280-3B5A04252A69}"/>
              </a:ext>
            </a:extLst>
          </p:cNvPr>
          <p:cNvPicPr>
            <a:picLocks noGrp="1" noChangeAspect="1"/>
          </p:cNvPicPr>
          <p:nvPr>
            <p:ph sz="quarter" idx="1"/>
          </p:nvPr>
        </p:nvPicPr>
        <p:blipFill rotWithShape="1">
          <a:blip r:embed="rId4"/>
          <a:srcRect l="6677" r="2439"/>
          <a:stretch/>
        </p:blipFill>
        <p:spPr>
          <a:xfrm>
            <a:off x="7798182" y="684680"/>
            <a:ext cx="3697956" cy="5482657"/>
          </a:xfrm>
          <a:prstGeom prst="rect">
            <a:avLst/>
          </a:prstGeom>
        </p:spPr>
      </p:pic>
    </p:spTree>
    <p:extLst>
      <p:ext uri="{BB962C8B-B14F-4D97-AF65-F5344CB8AC3E}">
        <p14:creationId xmlns:p14="http://schemas.microsoft.com/office/powerpoint/2010/main" val="1334695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870E5-0E73-5A14-699F-DD70D3BA7DCD}"/>
              </a:ext>
            </a:extLst>
          </p:cNvPr>
          <p:cNvSpPr>
            <a:spLocks noGrp="1"/>
          </p:cNvSpPr>
          <p:nvPr>
            <p:ph type="title"/>
          </p:nvPr>
        </p:nvSpPr>
        <p:spPr/>
        <p:txBody>
          <a:bodyPr/>
          <a:lstStyle/>
          <a:p>
            <a:r>
              <a:rPr lang="en-US" dirty="0"/>
              <a:t>Intersectional Learner identities</a:t>
            </a:r>
          </a:p>
        </p:txBody>
      </p:sp>
      <p:sp>
        <p:nvSpPr>
          <p:cNvPr id="5" name="Text Placeholder 4">
            <a:extLst>
              <a:ext uri="{FF2B5EF4-FFF2-40B4-BE49-F238E27FC236}">
                <a16:creationId xmlns:a16="http://schemas.microsoft.com/office/drawing/2014/main" id="{A62061A3-0618-AA6B-96FF-611BD99810D9}"/>
              </a:ext>
            </a:extLst>
          </p:cNvPr>
          <p:cNvSpPr>
            <a:spLocks noGrp="1"/>
          </p:cNvSpPr>
          <p:nvPr>
            <p:ph type="body" idx="1"/>
          </p:nvPr>
        </p:nvSpPr>
        <p:spPr/>
        <p:txBody>
          <a:bodyPr/>
          <a:lstStyle/>
          <a:p>
            <a:r>
              <a:rPr lang="en-US" dirty="0" err="1"/>
              <a:t>GENder</a:t>
            </a:r>
            <a:endParaRPr lang="en-US" dirty="0"/>
          </a:p>
        </p:txBody>
      </p:sp>
      <p:sp>
        <p:nvSpPr>
          <p:cNvPr id="9" name="Text Placeholder 8">
            <a:extLst>
              <a:ext uri="{FF2B5EF4-FFF2-40B4-BE49-F238E27FC236}">
                <a16:creationId xmlns:a16="http://schemas.microsoft.com/office/drawing/2014/main" id="{D8E7998E-6179-29A8-BF71-22D424229BBB}"/>
              </a:ext>
            </a:extLst>
          </p:cNvPr>
          <p:cNvSpPr>
            <a:spLocks noGrp="1"/>
          </p:cNvSpPr>
          <p:nvPr>
            <p:ph type="body" sz="half" idx="18"/>
          </p:nvPr>
        </p:nvSpPr>
        <p:spPr/>
        <p:txBody>
          <a:bodyPr>
            <a:normAutofit fontScale="92500" lnSpcReduction="20000"/>
          </a:bodyPr>
          <a:lstStyle/>
          <a:p>
            <a:pPr algn="ctr" eaLnBrk="0" hangingPunct="0">
              <a:buFontTx/>
              <a:buChar char="•"/>
            </a:pPr>
            <a:r>
              <a:rPr lang="en-US" altLang="ko-KR" sz="1400" b="1" dirty="0">
                <a:latin typeface="Verdana" pitchFamily="34" charset="0"/>
                <a:ea typeface="굴림" charset="-127"/>
              </a:rPr>
              <a:t>Male</a:t>
            </a:r>
          </a:p>
          <a:p>
            <a:pPr algn="ctr" eaLnBrk="0" hangingPunct="0">
              <a:buFontTx/>
              <a:buChar char="•"/>
            </a:pPr>
            <a:r>
              <a:rPr lang="en-US" altLang="ko-KR" sz="1400" b="1" dirty="0">
                <a:latin typeface="Verdana" pitchFamily="34" charset="0"/>
                <a:ea typeface="굴림" charset="-127"/>
              </a:rPr>
              <a:t>Female</a:t>
            </a:r>
          </a:p>
          <a:p>
            <a:pPr algn="ctr" eaLnBrk="0" hangingPunct="0">
              <a:buFontTx/>
              <a:buChar char="•"/>
            </a:pPr>
            <a:r>
              <a:rPr lang="en-US" altLang="ko-KR" sz="1400" b="1" dirty="0">
                <a:latin typeface="Verdana" pitchFamily="34" charset="0"/>
                <a:ea typeface="굴림" charset="-127"/>
              </a:rPr>
              <a:t>Non-Binary</a:t>
            </a:r>
          </a:p>
          <a:p>
            <a:endParaRPr lang="en-US" dirty="0"/>
          </a:p>
        </p:txBody>
      </p:sp>
      <p:sp>
        <p:nvSpPr>
          <p:cNvPr id="6" name="Text Placeholder 5">
            <a:extLst>
              <a:ext uri="{FF2B5EF4-FFF2-40B4-BE49-F238E27FC236}">
                <a16:creationId xmlns:a16="http://schemas.microsoft.com/office/drawing/2014/main" id="{C8186129-BB26-C9C3-9B26-49D24E97DDF9}"/>
              </a:ext>
            </a:extLst>
          </p:cNvPr>
          <p:cNvSpPr>
            <a:spLocks noGrp="1"/>
          </p:cNvSpPr>
          <p:nvPr>
            <p:ph type="body" sz="quarter" idx="3"/>
          </p:nvPr>
        </p:nvSpPr>
        <p:spPr/>
        <p:txBody>
          <a:bodyPr/>
          <a:lstStyle/>
          <a:p>
            <a:r>
              <a:rPr lang="en-US" dirty="0"/>
              <a:t>RACE / ETHNICITY</a:t>
            </a:r>
          </a:p>
        </p:txBody>
      </p:sp>
      <p:pic>
        <p:nvPicPr>
          <p:cNvPr id="23" name="Picture Placeholder 22">
            <a:extLst>
              <a:ext uri="{FF2B5EF4-FFF2-40B4-BE49-F238E27FC236}">
                <a16:creationId xmlns:a16="http://schemas.microsoft.com/office/drawing/2014/main" id="{C41E7CD5-3627-3938-560B-DC9BA6380882}"/>
              </a:ext>
            </a:extLst>
          </p:cNvPr>
          <p:cNvPicPr>
            <a:picLocks noGrp="1" noChangeAspect="1"/>
          </p:cNvPicPr>
          <p:nvPr>
            <p:ph type="pic" idx="21"/>
          </p:nvPr>
        </p:nvPicPr>
        <p:blipFill>
          <a:blip r:embed="rId2"/>
          <a:srcRect t="3621" b="3621"/>
          <a:stretch>
            <a:fillRect/>
          </a:stretch>
        </p:blipFill>
        <p:spPr/>
      </p:pic>
      <p:sp>
        <p:nvSpPr>
          <p:cNvPr id="10" name="Text Placeholder 9">
            <a:extLst>
              <a:ext uri="{FF2B5EF4-FFF2-40B4-BE49-F238E27FC236}">
                <a16:creationId xmlns:a16="http://schemas.microsoft.com/office/drawing/2014/main" id="{E723869E-D6A7-1CEC-B5D7-E5EC86A23C8B}"/>
              </a:ext>
            </a:extLst>
          </p:cNvPr>
          <p:cNvSpPr>
            <a:spLocks noGrp="1"/>
          </p:cNvSpPr>
          <p:nvPr>
            <p:ph type="body" sz="half" idx="19"/>
          </p:nvPr>
        </p:nvSpPr>
        <p:spPr/>
        <p:txBody>
          <a:bodyPr>
            <a:normAutofit fontScale="92500" lnSpcReduction="20000"/>
          </a:bodyPr>
          <a:lstStyle/>
          <a:p>
            <a:pPr algn="ctr" eaLnBrk="0" hangingPunct="0">
              <a:buFontTx/>
              <a:buChar char="•"/>
            </a:pPr>
            <a:r>
              <a:rPr lang="en-US" altLang="ko-KR" sz="1400" b="1" dirty="0">
                <a:latin typeface="Verdana" pitchFamily="34" charset="0"/>
                <a:ea typeface="굴림" charset="-127"/>
              </a:rPr>
              <a:t>White</a:t>
            </a:r>
          </a:p>
          <a:p>
            <a:pPr algn="ctr" eaLnBrk="0" hangingPunct="0">
              <a:buFontTx/>
              <a:buChar char="•"/>
            </a:pPr>
            <a:r>
              <a:rPr lang="en-US" altLang="ko-KR" sz="1400" b="1" dirty="0">
                <a:latin typeface="Verdana" pitchFamily="34" charset="0"/>
                <a:ea typeface="굴림" charset="-127"/>
              </a:rPr>
              <a:t>Non-White</a:t>
            </a:r>
          </a:p>
          <a:p>
            <a:pPr algn="ctr" eaLnBrk="0" hangingPunct="0">
              <a:buFontTx/>
              <a:buChar char="•"/>
            </a:pPr>
            <a:r>
              <a:rPr lang="en-US" altLang="ko-KR" sz="1400" b="1" dirty="0">
                <a:latin typeface="Verdana" pitchFamily="34" charset="0"/>
                <a:ea typeface="굴림" charset="-127"/>
              </a:rPr>
              <a:t>Non-Majority</a:t>
            </a:r>
          </a:p>
          <a:p>
            <a:endParaRPr lang="en-US" dirty="0"/>
          </a:p>
        </p:txBody>
      </p:sp>
      <p:sp>
        <p:nvSpPr>
          <p:cNvPr id="7" name="Text Placeholder 6">
            <a:extLst>
              <a:ext uri="{FF2B5EF4-FFF2-40B4-BE49-F238E27FC236}">
                <a16:creationId xmlns:a16="http://schemas.microsoft.com/office/drawing/2014/main" id="{E29FD6EE-7C4D-E8C3-23F5-ABE0370331BD}"/>
              </a:ext>
            </a:extLst>
          </p:cNvPr>
          <p:cNvSpPr>
            <a:spLocks noGrp="1"/>
          </p:cNvSpPr>
          <p:nvPr>
            <p:ph type="body" sz="quarter" idx="13"/>
          </p:nvPr>
        </p:nvSpPr>
        <p:spPr/>
        <p:txBody>
          <a:bodyPr/>
          <a:lstStyle/>
          <a:p>
            <a:r>
              <a:rPr lang="en-US" dirty="0"/>
              <a:t>SEXUALITY</a:t>
            </a:r>
          </a:p>
        </p:txBody>
      </p:sp>
      <p:pic>
        <p:nvPicPr>
          <p:cNvPr id="24" name="Picture Placeholder 23">
            <a:extLst>
              <a:ext uri="{FF2B5EF4-FFF2-40B4-BE49-F238E27FC236}">
                <a16:creationId xmlns:a16="http://schemas.microsoft.com/office/drawing/2014/main" id="{A70AFA64-6532-E9AD-FE8A-07985BD5DF16}"/>
              </a:ext>
            </a:extLst>
          </p:cNvPr>
          <p:cNvPicPr>
            <a:picLocks noGrp="1" noChangeAspect="1"/>
          </p:cNvPicPr>
          <p:nvPr>
            <p:ph type="pic" idx="22"/>
          </p:nvPr>
        </p:nvPicPr>
        <p:blipFill>
          <a:blip r:embed="rId3"/>
          <a:srcRect t="8237" b="8237"/>
          <a:stretch>
            <a:fillRect/>
          </a:stretch>
        </p:blipFill>
        <p:spPr/>
      </p:pic>
      <p:sp>
        <p:nvSpPr>
          <p:cNvPr id="11" name="Text Placeholder 10">
            <a:extLst>
              <a:ext uri="{FF2B5EF4-FFF2-40B4-BE49-F238E27FC236}">
                <a16:creationId xmlns:a16="http://schemas.microsoft.com/office/drawing/2014/main" id="{10EC8133-1417-A109-2A72-08E0479DA8B4}"/>
              </a:ext>
            </a:extLst>
          </p:cNvPr>
          <p:cNvSpPr>
            <a:spLocks noGrp="1"/>
          </p:cNvSpPr>
          <p:nvPr>
            <p:ph type="body" sz="half" idx="20"/>
          </p:nvPr>
        </p:nvSpPr>
        <p:spPr/>
        <p:txBody>
          <a:bodyPr>
            <a:normAutofit fontScale="92500" lnSpcReduction="20000"/>
          </a:bodyPr>
          <a:lstStyle/>
          <a:p>
            <a:pPr algn="ctr" eaLnBrk="0" hangingPunct="0">
              <a:buFontTx/>
              <a:buChar char="•"/>
            </a:pPr>
            <a:r>
              <a:rPr lang="en-US" altLang="ko-KR" sz="1400" b="1" dirty="0">
                <a:latin typeface="Verdana" pitchFamily="34" charset="0"/>
                <a:ea typeface="굴림" charset="-127"/>
              </a:rPr>
              <a:t>Heteronormative</a:t>
            </a:r>
          </a:p>
          <a:p>
            <a:pPr algn="ctr" eaLnBrk="0" hangingPunct="0">
              <a:buFontTx/>
              <a:buChar char="•"/>
            </a:pPr>
            <a:r>
              <a:rPr lang="en-US" altLang="ko-KR" sz="1400" b="1" dirty="0">
                <a:latin typeface="Verdana" pitchFamily="34" charset="0"/>
                <a:ea typeface="굴림" charset="-127"/>
              </a:rPr>
              <a:t>Non-Heteronormative</a:t>
            </a:r>
          </a:p>
          <a:p>
            <a:pPr algn="ctr" eaLnBrk="0" hangingPunct="0">
              <a:buFontTx/>
              <a:buChar char="•"/>
            </a:pPr>
            <a:r>
              <a:rPr lang="en-US" altLang="ko-KR" sz="1400" b="1" dirty="0">
                <a:latin typeface="Verdana" pitchFamily="34" charset="0"/>
                <a:ea typeface="굴림" charset="-127"/>
              </a:rPr>
              <a:t>LGBTQIA+ </a:t>
            </a:r>
          </a:p>
          <a:p>
            <a:endParaRPr lang="en-US" dirty="0"/>
          </a:p>
        </p:txBody>
      </p:sp>
      <p:pic>
        <p:nvPicPr>
          <p:cNvPr id="22" name="Picture Placeholder 21">
            <a:extLst>
              <a:ext uri="{FF2B5EF4-FFF2-40B4-BE49-F238E27FC236}">
                <a16:creationId xmlns:a16="http://schemas.microsoft.com/office/drawing/2014/main" id="{62731DB0-C55E-3382-F9C0-C7016DBB35CD}"/>
              </a:ext>
            </a:extLst>
          </p:cNvPr>
          <p:cNvPicPr>
            <a:picLocks noGrp="1" noChangeAspect="1"/>
          </p:cNvPicPr>
          <p:nvPr>
            <p:ph type="pic" idx="15"/>
          </p:nvPr>
        </p:nvPicPr>
        <p:blipFill>
          <a:blip r:embed="rId4"/>
          <a:srcRect t="12624" b="12624"/>
          <a:stretch>
            <a:fillRect/>
          </a:stretch>
        </p:blipFill>
        <p:spPr/>
      </p:pic>
    </p:spTree>
    <p:extLst>
      <p:ext uri="{BB962C8B-B14F-4D97-AF65-F5344CB8AC3E}">
        <p14:creationId xmlns:p14="http://schemas.microsoft.com/office/powerpoint/2010/main" val="2022921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870E5-0E73-5A14-699F-DD70D3BA7DCD}"/>
              </a:ext>
            </a:extLst>
          </p:cNvPr>
          <p:cNvSpPr>
            <a:spLocks noGrp="1"/>
          </p:cNvSpPr>
          <p:nvPr>
            <p:ph type="title"/>
          </p:nvPr>
        </p:nvSpPr>
        <p:spPr/>
        <p:txBody>
          <a:bodyPr/>
          <a:lstStyle/>
          <a:p>
            <a:r>
              <a:rPr lang="en-US" dirty="0"/>
              <a:t>Intersectional Learner identities</a:t>
            </a:r>
          </a:p>
        </p:txBody>
      </p:sp>
      <p:sp>
        <p:nvSpPr>
          <p:cNvPr id="5" name="Text Placeholder 4">
            <a:extLst>
              <a:ext uri="{FF2B5EF4-FFF2-40B4-BE49-F238E27FC236}">
                <a16:creationId xmlns:a16="http://schemas.microsoft.com/office/drawing/2014/main" id="{A62061A3-0618-AA6B-96FF-611BD99810D9}"/>
              </a:ext>
            </a:extLst>
          </p:cNvPr>
          <p:cNvSpPr>
            <a:spLocks noGrp="1"/>
          </p:cNvSpPr>
          <p:nvPr>
            <p:ph type="body" idx="1"/>
          </p:nvPr>
        </p:nvSpPr>
        <p:spPr/>
        <p:txBody>
          <a:bodyPr/>
          <a:lstStyle/>
          <a:p>
            <a:r>
              <a:rPr lang="en-US" dirty="0"/>
              <a:t>Economic positionality </a:t>
            </a:r>
          </a:p>
        </p:txBody>
      </p:sp>
      <p:pic>
        <p:nvPicPr>
          <p:cNvPr id="2" name="Picture Placeholder 1">
            <a:extLst>
              <a:ext uri="{FF2B5EF4-FFF2-40B4-BE49-F238E27FC236}">
                <a16:creationId xmlns:a16="http://schemas.microsoft.com/office/drawing/2014/main" id="{693A04EC-65FC-CC51-A716-D9AE7F502485}"/>
              </a:ext>
            </a:extLst>
          </p:cNvPr>
          <p:cNvPicPr>
            <a:picLocks noGrp="1" noChangeAspect="1"/>
          </p:cNvPicPr>
          <p:nvPr>
            <p:ph type="pic" idx="15"/>
          </p:nvPr>
        </p:nvPicPr>
        <p:blipFill>
          <a:blip r:embed="rId2"/>
          <a:srcRect t="14980" b="14980"/>
          <a:stretch>
            <a:fillRect/>
          </a:stretch>
        </p:blipFill>
        <p:spPr/>
      </p:pic>
      <p:sp>
        <p:nvSpPr>
          <p:cNvPr id="9" name="Text Placeholder 8">
            <a:extLst>
              <a:ext uri="{FF2B5EF4-FFF2-40B4-BE49-F238E27FC236}">
                <a16:creationId xmlns:a16="http://schemas.microsoft.com/office/drawing/2014/main" id="{D8E7998E-6179-29A8-BF71-22D424229BBB}"/>
              </a:ext>
            </a:extLst>
          </p:cNvPr>
          <p:cNvSpPr>
            <a:spLocks noGrp="1"/>
          </p:cNvSpPr>
          <p:nvPr>
            <p:ph type="body" sz="half" idx="18"/>
          </p:nvPr>
        </p:nvSpPr>
        <p:spPr/>
        <p:txBody>
          <a:bodyPr>
            <a:normAutofit fontScale="92500" lnSpcReduction="20000"/>
          </a:bodyPr>
          <a:lstStyle/>
          <a:p>
            <a:pPr algn="ctr" eaLnBrk="0" hangingPunct="0">
              <a:buFontTx/>
              <a:buChar char="•"/>
            </a:pPr>
            <a:r>
              <a:rPr lang="en-US" altLang="ko-KR" b="1" dirty="0">
                <a:latin typeface="Verdana" pitchFamily="34" charset="0"/>
                <a:ea typeface="굴림" charset="-127"/>
              </a:rPr>
              <a:t>± </a:t>
            </a:r>
            <a:r>
              <a:rPr lang="en-US" altLang="ko-KR" sz="1400" b="1" dirty="0">
                <a:latin typeface="Verdana" pitchFamily="34" charset="0"/>
                <a:ea typeface="굴림" charset="-127"/>
              </a:rPr>
              <a:t>Wealth</a:t>
            </a:r>
          </a:p>
          <a:p>
            <a:pPr algn="ctr" eaLnBrk="0" hangingPunct="0">
              <a:buFontTx/>
              <a:buChar char="•"/>
            </a:pPr>
            <a:r>
              <a:rPr lang="en-US" altLang="ko-KR" sz="1400" b="1" dirty="0">
                <a:latin typeface="Verdana" pitchFamily="34" charset="0"/>
                <a:ea typeface="굴림" charset="-127"/>
              </a:rPr>
              <a:t>Class</a:t>
            </a:r>
          </a:p>
          <a:p>
            <a:pPr algn="ctr" eaLnBrk="0" hangingPunct="0">
              <a:buFontTx/>
              <a:buChar char="•"/>
            </a:pPr>
            <a:r>
              <a:rPr lang="en-US" altLang="ko-KR" sz="1400" b="1" dirty="0">
                <a:latin typeface="Verdana" pitchFamily="34" charset="0"/>
                <a:ea typeface="굴림" charset="-127"/>
              </a:rPr>
              <a:t>± Power</a:t>
            </a:r>
          </a:p>
          <a:p>
            <a:endParaRPr lang="en-US" dirty="0"/>
          </a:p>
        </p:txBody>
      </p:sp>
      <p:sp>
        <p:nvSpPr>
          <p:cNvPr id="6" name="Text Placeholder 5">
            <a:extLst>
              <a:ext uri="{FF2B5EF4-FFF2-40B4-BE49-F238E27FC236}">
                <a16:creationId xmlns:a16="http://schemas.microsoft.com/office/drawing/2014/main" id="{C8186129-BB26-C9C3-9B26-49D24E97DDF9}"/>
              </a:ext>
            </a:extLst>
          </p:cNvPr>
          <p:cNvSpPr>
            <a:spLocks noGrp="1"/>
          </p:cNvSpPr>
          <p:nvPr>
            <p:ph type="body" sz="quarter" idx="3"/>
          </p:nvPr>
        </p:nvSpPr>
        <p:spPr/>
        <p:txBody>
          <a:bodyPr/>
          <a:lstStyle/>
          <a:p>
            <a:r>
              <a:rPr lang="en-US" dirty="0"/>
              <a:t>Family setting</a:t>
            </a:r>
          </a:p>
        </p:txBody>
      </p:sp>
      <p:pic>
        <p:nvPicPr>
          <p:cNvPr id="3" name="Picture Placeholder 2">
            <a:extLst>
              <a:ext uri="{FF2B5EF4-FFF2-40B4-BE49-F238E27FC236}">
                <a16:creationId xmlns:a16="http://schemas.microsoft.com/office/drawing/2014/main" id="{585E17C9-EF42-995C-CB5F-14F48F5365B7}"/>
              </a:ext>
            </a:extLst>
          </p:cNvPr>
          <p:cNvPicPr>
            <a:picLocks noGrp="1" noChangeAspect="1"/>
          </p:cNvPicPr>
          <p:nvPr>
            <p:ph type="pic" idx="21"/>
          </p:nvPr>
        </p:nvPicPr>
        <p:blipFill>
          <a:blip r:embed="rId3"/>
          <a:srcRect t="15645" b="15645"/>
          <a:stretch>
            <a:fillRect/>
          </a:stretch>
        </p:blipFill>
        <p:spPr/>
      </p:pic>
      <p:sp>
        <p:nvSpPr>
          <p:cNvPr id="10" name="Text Placeholder 9">
            <a:extLst>
              <a:ext uri="{FF2B5EF4-FFF2-40B4-BE49-F238E27FC236}">
                <a16:creationId xmlns:a16="http://schemas.microsoft.com/office/drawing/2014/main" id="{E723869E-D6A7-1CEC-B5D7-E5EC86A23C8B}"/>
              </a:ext>
            </a:extLst>
          </p:cNvPr>
          <p:cNvSpPr>
            <a:spLocks noGrp="1"/>
          </p:cNvSpPr>
          <p:nvPr>
            <p:ph type="body" sz="half" idx="19"/>
          </p:nvPr>
        </p:nvSpPr>
        <p:spPr/>
        <p:txBody>
          <a:bodyPr>
            <a:normAutofit fontScale="92500" lnSpcReduction="20000"/>
          </a:bodyPr>
          <a:lstStyle/>
          <a:p>
            <a:pPr algn="ctr" eaLnBrk="0" hangingPunct="0">
              <a:buFontTx/>
              <a:buChar char="•"/>
            </a:pPr>
            <a:r>
              <a:rPr lang="en-US" altLang="ko-KR" b="1" dirty="0">
                <a:latin typeface="Verdana" pitchFamily="34" charset="0"/>
                <a:ea typeface="굴림" charset="-127"/>
              </a:rPr>
              <a:t>”Nuclear” family</a:t>
            </a:r>
            <a:endParaRPr lang="en-US" altLang="ko-KR" sz="1400" b="1" dirty="0">
              <a:latin typeface="Verdana" pitchFamily="34" charset="0"/>
              <a:ea typeface="굴림" charset="-127"/>
            </a:endParaRPr>
          </a:p>
          <a:p>
            <a:pPr algn="ctr" eaLnBrk="0" hangingPunct="0">
              <a:buFontTx/>
              <a:buChar char="•"/>
            </a:pPr>
            <a:r>
              <a:rPr lang="en-US" altLang="ko-KR" sz="1400" b="1" dirty="0">
                <a:latin typeface="Verdana" pitchFamily="34" charset="0"/>
                <a:ea typeface="굴림" charset="-127"/>
              </a:rPr>
              <a:t>Single parent</a:t>
            </a:r>
          </a:p>
          <a:p>
            <a:pPr algn="ctr" eaLnBrk="0" hangingPunct="0">
              <a:buFontTx/>
              <a:buChar char="•"/>
            </a:pPr>
            <a:r>
              <a:rPr lang="en-US" altLang="ko-KR" sz="1400" b="1" dirty="0">
                <a:latin typeface="Verdana" pitchFamily="34" charset="0"/>
                <a:ea typeface="굴림" charset="-127"/>
              </a:rPr>
              <a:t>Non-”traditional”</a:t>
            </a:r>
          </a:p>
          <a:p>
            <a:endParaRPr lang="en-US" dirty="0"/>
          </a:p>
        </p:txBody>
      </p:sp>
      <p:sp>
        <p:nvSpPr>
          <p:cNvPr id="7" name="Text Placeholder 6">
            <a:extLst>
              <a:ext uri="{FF2B5EF4-FFF2-40B4-BE49-F238E27FC236}">
                <a16:creationId xmlns:a16="http://schemas.microsoft.com/office/drawing/2014/main" id="{E29FD6EE-7C4D-E8C3-23F5-ABE0370331BD}"/>
              </a:ext>
            </a:extLst>
          </p:cNvPr>
          <p:cNvSpPr>
            <a:spLocks noGrp="1"/>
          </p:cNvSpPr>
          <p:nvPr>
            <p:ph type="body" sz="quarter" idx="13"/>
          </p:nvPr>
        </p:nvSpPr>
        <p:spPr/>
        <p:txBody>
          <a:bodyPr/>
          <a:lstStyle/>
          <a:p>
            <a:r>
              <a:rPr lang="en-US" dirty="0"/>
              <a:t>Educational context</a:t>
            </a:r>
          </a:p>
        </p:txBody>
      </p:sp>
      <p:sp>
        <p:nvSpPr>
          <p:cNvPr id="11" name="Text Placeholder 10">
            <a:extLst>
              <a:ext uri="{FF2B5EF4-FFF2-40B4-BE49-F238E27FC236}">
                <a16:creationId xmlns:a16="http://schemas.microsoft.com/office/drawing/2014/main" id="{10EC8133-1417-A109-2A72-08E0479DA8B4}"/>
              </a:ext>
            </a:extLst>
          </p:cNvPr>
          <p:cNvSpPr>
            <a:spLocks noGrp="1"/>
          </p:cNvSpPr>
          <p:nvPr>
            <p:ph type="body" sz="half" idx="20"/>
          </p:nvPr>
        </p:nvSpPr>
        <p:spPr/>
        <p:txBody>
          <a:bodyPr>
            <a:normAutofit fontScale="92500" lnSpcReduction="20000"/>
          </a:bodyPr>
          <a:lstStyle/>
          <a:p>
            <a:pPr algn="ctr" eaLnBrk="0" hangingPunct="0">
              <a:buFontTx/>
              <a:buChar char="•"/>
            </a:pPr>
            <a:r>
              <a:rPr lang="en-US" altLang="ko-KR" sz="1400" b="1" dirty="0">
                <a:latin typeface="Verdana" pitchFamily="34" charset="0"/>
                <a:ea typeface="굴림" charset="-127"/>
              </a:rPr>
              <a:t>Educational History</a:t>
            </a:r>
          </a:p>
          <a:p>
            <a:pPr algn="ctr" eaLnBrk="0" hangingPunct="0">
              <a:buFontTx/>
              <a:buChar char="•"/>
            </a:pPr>
            <a:r>
              <a:rPr lang="en-US" altLang="ko-KR" sz="1400" b="1" dirty="0">
                <a:latin typeface="Verdana" pitchFamily="34" charset="0"/>
                <a:ea typeface="굴림" charset="-127"/>
              </a:rPr>
              <a:t>“1</a:t>
            </a:r>
            <a:r>
              <a:rPr lang="en-US" altLang="ko-KR" sz="1400" b="1" baseline="30000" dirty="0">
                <a:latin typeface="Verdana" pitchFamily="34" charset="0"/>
                <a:ea typeface="굴림" charset="-127"/>
              </a:rPr>
              <a:t>st</a:t>
            </a:r>
            <a:r>
              <a:rPr lang="en-US" altLang="ko-KR" sz="1400" b="1" dirty="0">
                <a:latin typeface="Verdana" pitchFamily="34" charset="0"/>
                <a:ea typeface="굴림" charset="-127"/>
              </a:rPr>
              <a:t> gen”</a:t>
            </a:r>
          </a:p>
          <a:p>
            <a:pPr algn="ctr" eaLnBrk="0" hangingPunct="0">
              <a:buFontTx/>
              <a:buChar char="•"/>
            </a:pPr>
            <a:r>
              <a:rPr lang="en-US" altLang="ko-KR" sz="1400" b="1" dirty="0">
                <a:latin typeface="Verdana" pitchFamily="34" charset="0"/>
                <a:ea typeface="굴림" charset="-127"/>
              </a:rPr>
              <a:t>Access to education</a:t>
            </a:r>
          </a:p>
          <a:p>
            <a:endParaRPr lang="en-US" dirty="0"/>
          </a:p>
        </p:txBody>
      </p:sp>
      <p:pic>
        <p:nvPicPr>
          <p:cNvPr id="17" name="Picture Placeholder 16">
            <a:extLst>
              <a:ext uri="{FF2B5EF4-FFF2-40B4-BE49-F238E27FC236}">
                <a16:creationId xmlns:a16="http://schemas.microsoft.com/office/drawing/2014/main" id="{8DDB0BF3-2299-0E00-B2E6-39DFAF2F7E8B}"/>
              </a:ext>
            </a:extLst>
          </p:cNvPr>
          <p:cNvPicPr>
            <a:picLocks noGrp="1" noChangeAspect="1"/>
          </p:cNvPicPr>
          <p:nvPr>
            <p:ph type="pic" idx="22"/>
          </p:nvPr>
        </p:nvPicPr>
        <p:blipFill>
          <a:blip r:embed="rId4"/>
          <a:srcRect t="11311" b="11311"/>
          <a:stretch>
            <a:fillRect/>
          </a:stretch>
        </p:blipFill>
        <p:spPr/>
      </p:pic>
    </p:spTree>
    <p:extLst>
      <p:ext uri="{BB962C8B-B14F-4D97-AF65-F5344CB8AC3E}">
        <p14:creationId xmlns:p14="http://schemas.microsoft.com/office/powerpoint/2010/main" val="398276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8" name="Rectangle 17">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9"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Rectangle 19">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22" name="Picture 21">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10" name="Content Placeholder 9" descr="A person giving flowers to a person&#10;&#10;Description automatically generated with medium confidence">
            <a:extLst>
              <a:ext uri="{FF2B5EF4-FFF2-40B4-BE49-F238E27FC236}">
                <a16:creationId xmlns:a16="http://schemas.microsoft.com/office/drawing/2014/main" id="{A45EAAC3-B456-054D-B635-4B5F0A2210ED}"/>
              </a:ext>
            </a:extLst>
          </p:cNvPr>
          <p:cNvPicPr>
            <a:picLocks noGrp="1" noChangeAspect="1"/>
          </p:cNvPicPr>
          <p:nvPr>
            <p:ph idx="1"/>
          </p:nvPr>
        </p:nvPicPr>
        <p:blipFill rotWithShape="1">
          <a:blip r:embed="rId4"/>
          <a:srcRect l="34742" r="7068" b="-1"/>
          <a:stretch/>
        </p:blipFill>
        <p:spPr>
          <a:xfrm>
            <a:off x="6327849" y="234347"/>
            <a:ext cx="5146360" cy="5903415"/>
          </a:xfrm>
          <a:prstGeom prst="rect">
            <a:avLst/>
          </a:prstGeom>
          <a:ln>
            <a:noFill/>
          </a:ln>
        </p:spPr>
      </p:pic>
      <p:sp>
        <p:nvSpPr>
          <p:cNvPr id="26"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8" name="Rectangle 27">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7" name="Title 6">
            <a:extLst>
              <a:ext uri="{FF2B5EF4-FFF2-40B4-BE49-F238E27FC236}">
                <a16:creationId xmlns:a16="http://schemas.microsoft.com/office/drawing/2014/main" id="{C31E1CA9-3C83-464F-9BEB-A174E131AD18}"/>
              </a:ext>
            </a:extLst>
          </p:cNvPr>
          <p:cNvSpPr>
            <a:spLocks noGrp="1"/>
          </p:cNvSpPr>
          <p:nvPr>
            <p:ph type="title"/>
          </p:nvPr>
        </p:nvSpPr>
        <p:spPr>
          <a:xfrm>
            <a:off x="685799" y="690479"/>
            <a:ext cx="4957275" cy="1146825"/>
          </a:xfrm>
        </p:spPr>
        <p:txBody>
          <a:bodyPr vert="horz" lIns="91440" tIns="45720" rIns="91440" bIns="45720" rtlCol="0" anchor="ctr">
            <a:normAutofit/>
          </a:bodyPr>
          <a:lstStyle/>
          <a:p>
            <a:r>
              <a:rPr lang="en-US" sz="3800" dirty="0">
                <a:solidFill>
                  <a:schemeClr val="bg1"/>
                </a:solidFill>
              </a:rPr>
              <a:t>Hegemony and Available L2/c2 texts</a:t>
            </a:r>
          </a:p>
        </p:txBody>
      </p:sp>
      <p:sp>
        <p:nvSpPr>
          <p:cNvPr id="9" name="Text Placeholder 8">
            <a:extLst>
              <a:ext uri="{FF2B5EF4-FFF2-40B4-BE49-F238E27FC236}">
                <a16:creationId xmlns:a16="http://schemas.microsoft.com/office/drawing/2014/main" id="{C064DD5B-DB8B-F84E-BF67-C708BE4718E0}"/>
              </a:ext>
            </a:extLst>
          </p:cNvPr>
          <p:cNvSpPr>
            <a:spLocks noGrp="1"/>
          </p:cNvSpPr>
          <p:nvPr>
            <p:ph type="body" sz="half" idx="2"/>
          </p:nvPr>
        </p:nvSpPr>
        <p:spPr>
          <a:xfrm>
            <a:off x="685800" y="2210538"/>
            <a:ext cx="4957273" cy="3446103"/>
          </a:xfrm>
        </p:spPr>
        <p:txBody>
          <a:bodyPr vert="horz" lIns="91440" tIns="45720" rIns="91440" bIns="45720" rtlCol="0" anchor="ctr">
            <a:normAutofit/>
          </a:bodyPr>
          <a:lstStyle/>
          <a:p>
            <a:r>
              <a:rPr lang="en-US" sz="2400" dirty="0">
                <a:solidFill>
                  <a:schemeClr val="bg1"/>
                </a:solidFill>
              </a:rPr>
              <a:t>• Majority Culture</a:t>
            </a:r>
          </a:p>
          <a:p>
            <a:r>
              <a:rPr lang="en-US" sz="2400" dirty="0">
                <a:solidFill>
                  <a:schemeClr val="bg1"/>
                </a:solidFill>
              </a:rPr>
              <a:t>• Patriarchal</a:t>
            </a:r>
          </a:p>
          <a:p>
            <a:r>
              <a:rPr lang="en-US" sz="2400" dirty="0">
                <a:solidFill>
                  <a:schemeClr val="bg1"/>
                </a:solidFill>
              </a:rPr>
              <a:t>• Gender Binary</a:t>
            </a:r>
          </a:p>
          <a:p>
            <a:r>
              <a:rPr lang="en-US" sz="2400" dirty="0">
                <a:solidFill>
                  <a:schemeClr val="bg1"/>
                </a:solidFill>
              </a:rPr>
              <a:t>• Heteronormative</a:t>
            </a:r>
          </a:p>
          <a:p>
            <a:r>
              <a:rPr lang="en-US" sz="2400" dirty="0">
                <a:solidFill>
                  <a:schemeClr val="bg1"/>
                </a:solidFill>
              </a:rPr>
              <a:t>• Economically Empowered</a:t>
            </a:r>
          </a:p>
          <a:p>
            <a:r>
              <a:rPr lang="en-US" sz="2400" dirty="0">
                <a:solidFill>
                  <a:schemeClr val="bg1"/>
                </a:solidFill>
              </a:rPr>
              <a:t>• Educationally privileged</a:t>
            </a:r>
          </a:p>
        </p:txBody>
      </p:sp>
    </p:spTree>
    <p:extLst>
      <p:ext uri="{BB962C8B-B14F-4D97-AF65-F5344CB8AC3E}">
        <p14:creationId xmlns:p14="http://schemas.microsoft.com/office/powerpoint/2010/main" val="125189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5F27-E0F6-6E4C-8A0B-5BA3AF34B9A9}"/>
              </a:ext>
            </a:extLst>
          </p:cNvPr>
          <p:cNvSpPr>
            <a:spLocks noGrp="1"/>
          </p:cNvSpPr>
          <p:nvPr>
            <p:ph type="title"/>
          </p:nvPr>
        </p:nvSpPr>
        <p:spPr>
          <a:xfrm>
            <a:off x="929140" y="972766"/>
            <a:ext cx="2927752" cy="1254868"/>
          </a:xfrm>
        </p:spPr>
        <p:txBody>
          <a:bodyPr vert="horz" lIns="91440" tIns="45720" rIns="91440" bIns="45720" rtlCol="0" anchor="b">
            <a:noAutofit/>
          </a:bodyPr>
          <a:lstStyle/>
          <a:p>
            <a:r>
              <a:rPr lang="en-US" sz="4000" b="1" i="1" dirty="0">
                <a:solidFill>
                  <a:srgbClr val="262626"/>
                </a:solidFill>
              </a:rPr>
              <a:t>¡</a:t>
            </a:r>
            <a:r>
              <a:rPr lang="en-US" sz="4000" b="1" i="1" dirty="0" err="1">
                <a:solidFill>
                  <a:srgbClr val="262626"/>
                </a:solidFill>
              </a:rPr>
              <a:t>Avancemos</a:t>
            </a:r>
            <a:r>
              <a:rPr lang="en-US" sz="4000" b="1" i="1" dirty="0">
                <a:solidFill>
                  <a:srgbClr val="262626"/>
                </a:solidFill>
              </a:rPr>
              <a:t>!</a:t>
            </a:r>
          </a:p>
        </p:txBody>
      </p:sp>
      <p:sp>
        <p:nvSpPr>
          <p:cNvPr id="4" name="Text Placeholder 3">
            <a:extLst>
              <a:ext uri="{FF2B5EF4-FFF2-40B4-BE49-F238E27FC236}">
                <a16:creationId xmlns:a16="http://schemas.microsoft.com/office/drawing/2014/main" id="{68D8B43E-AAD9-C944-AEA4-FB86949420D8}"/>
              </a:ext>
            </a:extLst>
          </p:cNvPr>
          <p:cNvSpPr>
            <a:spLocks noGrp="1"/>
          </p:cNvSpPr>
          <p:nvPr>
            <p:ph type="body" sz="half" idx="2"/>
          </p:nvPr>
        </p:nvSpPr>
        <p:spPr>
          <a:xfrm>
            <a:off x="929141" y="2430471"/>
            <a:ext cx="2835464" cy="3552039"/>
          </a:xfrm>
        </p:spPr>
        <p:txBody>
          <a:bodyPr vert="horz" lIns="91440" tIns="45720" rIns="91440" bIns="45720" rtlCol="0" anchor="t">
            <a:normAutofit/>
          </a:bodyPr>
          <a:lstStyle/>
          <a:p>
            <a:pPr>
              <a:buFont typeface="Arial"/>
              <a:buChar char="•"/>
            </a:pPr>
            <a:r>
              <a:rPr lang="en-US" sz="1800" dirty="0">
                <a:solidFill>
                  <a:srgbClr val="262626"/>
                </a:solidFill>
              </a:rPr>
              <a:t> Holt McDougal, 2018</a:t>
            </a:r>
          </a:p>
        </p:txBody>
      </p:sp>
      <p:pic>
        <p:nvPicPr>
          <p:cNvPr id="6" name="Content Placeholder 5">
            <a:extLst>
              <a:ext uri="{FF2B5EF4-FFF2-40B4-BE49-F238E27FC236}">
                <a16:creationId xmlns:a16="http://schemas.microsoft.com/office/drawing/2014/main" id="{EF9FF10F-6340-B849-9CF1-6DCF0C16B90A}"/>
              </a:ext>
            </a:extLst>
          </p:cNvPr>
          <p:cNvPicPr>
            <a:picLocks noGrp="1" noChangeAspect="1"/>
          </p:cNvPicPr>
          <p:nvPr>
            <p:ph idx="1"/>
          </p:nvPr>
        </p:nvPicPr>
        <p:blipFill>
          <a:blip r:embed="rId2"/>
          <a:stretch>
            <a:fillRect/>
          </a:stretch>
        </p:blipFill>
        <p:spPr>
          <a:xfrm>
            <a:off x="4572811" y="1"/>
            <a:ext cx="7621848" cy="6670430"/>
          </a:xfrm>
          <a:prstGeom prst="rect">
            <a:avLst/>
          </a:prstGeom>
        </p:spPr>
      </p:pic>
    </p:spTree>
    <p:extLst>
      <p:ext uri="{BB962C8B-B14F-4D97-AF65-F5344CB8AC3E}">
        <p14:creationId xmlns:p14="http://schemas.microsoft.com/office/powerpoint/2010/main" val="26953779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F480-F781-2445-BE65-318A15794A0C}"/>
              </a:ext>
            </a:extLst>
          </p:cNvPr>
          <p:cNvSpPr>
            <a:spLocks noGrp="1"/>
          </p:cNvSpPr>
          <p:nvPr>
            <p:ph type="title"/>
          </p:nvPr>
        </p:nvSpPr>
        <p:spPr>
          <a:xfrm>
            <a:off x="929140" y="972766"/>
            <a:ext cx="2835464" cy="1254868"/>
          </a:xfrm>
        </p:spPr>
        <p:txBody>
          <a:bodyPr vert="horz" lIns="91440" tIns="45720" rIns="91440" bIns="45720" rtlCol="0" anchor="b">
            <a:noAutofit/>
          </a:bodyPr>
          <a:lstStyle/>
          <a:p>
            <a:r>
              <a:rPr lang="en-US" sz="4000" b="1" i="1" err="1">
                <a:solidFill>
                  <a:srgbClr val="262626"/>
                </a:solidFill>
              </a:rPr>
              <a:t>Français</a:t>
            </a:r>
            <a:r>
              <a:rPr lang="en-US" sz="4000" b="1" i="1">
                <a:solidFill>
                  <a:srgbClr val="262626"/>
                </a:solidFill>
              </a:rPr>
              <a:t> </a:t>
            </a:r>
            <a:r>
              <a:rPr lang="en-US" sz="4000" b="1" i="1" err="1">
                <a:solidFill>
                  <a:srgbClr val="262626"/>
                </a:solidFill>
              </a:rPr>
              <a:t>interactif</a:t>
            </a:r>
            <a:endParaRPr lang="en-US" sz="4000" b="1" i="1">
              <a:solidFill>
                <a:srgbClr val="262626"/>
              </a:solidFill>
            </a:endParaRPr>
          </a:p>
        </p:txBody>
      </p:sp>
      <p:sp>
        <p:nvSpPr>
          <p:cNvPr id="4" name="Text Placeholder 3">
            <a:extLst>
              <a:ext uri="{FF2B5EF4-FFF2-40B4-BE49-F238E27FC236}">
                <a16:creationId xmlns:a16="http://schemas.microsoft.com/office/drawing/2014/main" id="{A62755C3-913F-2144-B4AF-3E0AFEB11DA7}"/>
              </a:ext>
            </a:extLst>
          </p:cNvPr>
          <p:cNvSpPr>
            <a:spLocks noGrp="1"/>
          </p:cNvSpPr>
          <p:nvPr>
            <p:ph type="body" sz="half" idx="2"/>
          </p:nvPr>
        </p:nvSpPr>
        <p:spPr>
          <a:xfrm>
            <a:off x="929141" y="2430471"/>
            <a:ext cx="2835464" cy="3552039"/>
          </a:xfrm>
        </p:spPr>
        <p:txBody>
          <a:bodyPr vert="horz" lIns="91440" tIns="45720" rIns="91440" bIns="45720" rtlCol="0" anchor="t">
            <a:normAutofit/>
          </a:bodyPr>
          <a:lstStyle/>
          <a:p>
            <a:pPr>
              <a:buFont typeface="Arial"/>
              <a:buChar char="•"/>
            </a:pPr>
            <a:r>
              <a:rPr lang="en-US" sz="1800">
                <a:solidFill>
                  <a:srgbClr val="262626"/>
                </a:solidFill>
              </a:rPr>
              <a:t> University of Texas, 2021</a:t>
            </a:r>
          </a:p>
        </p:txBody>
      </p:sp>
      <p:pic>
        <p:nvPicPr>
          <p:cNvPr id="6" name="Content Placeholder 5">
            <a:extLst>
              <a:ext uri="{FF2B5EF4-FFF2-40B4-BE49-F238E27FC236}">
                <a16:creationId xmlns:a16="http://schemas.microsoft.com/office/drawing/2014/main" id="{75B90D0E-DA5E-E840-A397-A8CD9D79E52A}"/>
              </a:ext>
            </a:extLst>
          </p:cNvPr>
          <p:cNvPicPr>
            <a:picLocks noGrp="1" noChangeAspect="1"/>
          </p:cNvPicPr>
          <p:nvPr>
            <p:ph idx="1"/>
          </p:nvPr>
        </p:nvPicPr>
        <p:blipFill>
          <a:blip r:embed="rId2"/>
          <a:stretch>
            <a:fillRect/>
          </a:stretch>
        </p:blipFill>
        <p:spPr>
          <a:xfrm>
            <a:off x="5244663" y="0"/>
            <a:ext cx="5924770" cy="6856214"/>
          </a:xfrm>
          <a:prstGeom prst="rect">
            <a:avLst/>
          </a:prstGeom>
        </p:spPr>
      </p:pic>
    </p:spTree>
    <p:extLst>
      <p:ext uri="{BB962C8B-B14F-4D97-AF65-F5344CB8AC3E}">
        <p14:creationId xmlns:p14="http://schemas.microsoft.com/office/powerpoint/2010/main" val="5432025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F480-F781-2445-BE65-318A15794A0C}"/>
              </a:ext>
            </a:extLst>
          </p:cNvPr>
          <p:cNvSpPr>
            <a:spLocks noGrp="1"/>
          </p:cNvSpPr>
          <p:nvPr>
            <p:ph type="title"/>
          </p:nvPr>
        </p:nvSpPr>
        <p:spPr>
          <a:xfrm>
            <a:off x="929140" y="972766"/>
            <a:ext cx="2835464" cy="1254868"/>
          </a:xfrm>
        </p:spPr>
        <p:txBody>
          <a:bodyPr vert="horz" lIns="91440" tIns="45720" rIns="91440" bIns="45720" rtlCol="0" anchor="b">
            <a:noAutofit/>
          </a:bodyPr>
          <a:lstStyle/>
          <a:p>
            <a:r>
              <a:rPr lang="ru-RU" sz="4000" b="1" i="1">
                <a:solidFill>
                  <a:srgbClr val="262626"/>
                </a:solidFill>
              </a:rPr>
              <a:t>Голоса </a:t>
            </a:r>
            <a:r>
              <a:rPr lang="ru-RU" sz="1800" b="1" i="1">
                <a:solidFill>
                  <a:srgbClr val="262626"/>
                </a:solidFill>
              </a:rPr>
              <a:t>5</a:t>
            </a:r>
            <a:r>
              <a:rPr lang="en-US" sz="1800" b="1" i="1" baseline="30000" err="1">
                <a:solidFill>
                  <a:srgbClr val="262626"/>
                </a:solidFill>
              </a:rPr>
              <a:t>th</a:t>
            </a:r>
            <a:r>
              <a:rPr lang="en-US" sz="1800" b="1" i="1">
                <a:solidFill>
                  <a:srgbClr val="262626"/>
                </a:solidFill>
              </a:rPr>
              <a:t> ed.</a:t>
            </a:r>
            <a:r>
              <a:rPr lang="ru-RU" sz="1800" b="1" i="1">
                <a:solidFill>
                  <a:srgbClr val="262626"/>
                </a:solidFill>
              </a:rPr>
              <a:t> </a:t>
            </a:r>
            <a:endParaRPr lang="en-US" sz="1800" b="1" i="1">
              <a:solidFill>
                <a:srgbClr val="262626"/>
              </a:solidFill>
            </a:endParaRPr>
          </a:p>
        </p:txBody>
      </p:sp>
      <p:sp>
        <p:nvSpPr>
          <p:cNvPr id="4" name="Text Placeholder 3">
            <a:extLst>
              <a:ext uri="{FF2B5EF4-FFF2-40B4-BE49-F238E27FC236}">
                <a16:creationId xmlns:a16="http://schemas.microsoft.com/office/drawing/2014/main" id="{A62755C3-913F-2144-B4AF-3E0AFEB11DA7}"/>
              </a:ext>
            </a:extLst>
          </p:cNvPr>
          <p:cNvSpPr>
            <a:spLocks noGrp="1"/>
          </p:cNvSpPr>
          <p:nvPr>
            <p:ph type="body" sz="half" idx="2"/>
          </p:nvPr>
        </p:nvSpPr>
        <p:spPr>
          <a:xfrm>
            <a:off x="929141" y="2430471"/>
            <a:ext cx="2835464" cy="3552039"/>
          </a:xfrm>
        </p:spPr>
        <p:txBody>
          <a:bodyPr vert="horz" lIns="91440" tIns="45720" rIns="91440" bIns="45720" rtlCol="0" anchor="t">
            <a:normAutofit/>
          </a:bodyPr>
          <a:lstStyle/>
          <a:p>
            <a:pPr>
              <a:buFont typeface="Arial"/>
              <a:buChar char="•"/>
            </a:pPr>
            <a:r>
              <a:rPr lang="en-US" sz="1800">
                <a:solidFill>
                  <a:srgbClr val="262626"/>
                </a:solidFill>
              </a:rPr>
              <a:t>Pearson, 2012</a:t>
            </a:r>
          </a:p>
        </p:txBody>
      </p:sp>
      <p:pic>
        <p:nvPicPr>
          <p:cNvPr id="20" name="Content Placeholder 6">
            <a:extLst>
              <a:ext uri="{FF2B5EF4-FFF2-40B4-BE49-F238E27FC236}">
                <a16:creationId xmlns:a16="http://schemas.microsoft.com/office/drawing/2014/main" id="{C5AC2075-3236-CF4E-B08E-07BE5C1EA313}"/>
              </a:ext>
            </a:extLst>
          </p:cNvPr>
          <p:cNvPicPr>
            <a:picLocks noChangeAspect="1"/>
          </p:cNvPicPr>
          <p:nvPr/>
        </p:nvPicPr>
        <p:blipFill>
          <a:blip r:embed="rId2"/>
          <a:stretch>
            <a:fillRect/>
          </a:stretch>
        </p:blipFill>
        <p:spPr>
          <a:xfrm rot="-60000">
            <a:off x="5778876" y="-580646"/>
            <a:ext cx="6413124" cy="7653528"/>
          </a:xfrm>
          <a:prstGeom prst="rect">
            <a:avLst/>
          </a:prstGeom>
        </p:spPr>
      </p:pic>
      <p:sp>
        <p:nvSpPr>
          <p:cNvPr id="8" name="Content Placeholder 7">
            <a:extLst>
              <a:ext uri="{FF2B5EF4-FFF2-40B4-BE49-F238E27FC236}">
                <a16:creationId xmlns:a16="http://schemas.microsoft.com/office/drawing/2014/main" id="{7D2B2EA5-6685-D341-910C-8E47AB83ED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8160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AutoShape 2"/>
          <p:cNvSpPr>
            <a:spLocks noChangeArrowheads="1"/>
          </p:cNvSpPr>
          <p:nvPr/>
        </p:nvSpPr>
        <p:spPr bwMode="auto">
          <a:xfrm flipH="1" flipV="1">
            <a:off x="6165850" y="5229225"/>
            <a:ext cx="2305050" cy="863600"/>
          </a:xfrm>
          <a:prstGeom prst="curvedDownArrow">
            <a:avLst>
              <a:gd name="adj1" fmla="val 35440"/>
              <a:gd name="adj2" fmla="val 88822"/>
              <a:gd name="adj3" fmla="val 56722"/>
            </a:avLst>
          </a:prstGeom>
          <a:solidFill>
            <a:schemeClr val="folHlink"/>
          </a:solidFill>
          <a:ln w="9525">
            <a:noFill/>
            <a:miter lim="800000"/>
            <a:headEnd/>
            <a:tailEnd/>
          </a:ln>
          <a:effectLst/>
        </p:spPr>
        <p:txBody>
          <a:bodyPr wrap="none" anchor="ctr"/>
          <a:lstStyle/>
          <a:p>
            <a:endParaRPr lang="ru-RU"/>
          </a:p>
        </p:txBody>
      </p:sp>
      <p:sp>
        <p:nvSpPr>
          <p:cNvPr id="336899" name="AutoShape 3"/>
          <p:cNvSpPr>
            <a:spLocks noChangeArrowheads="1"/>
          </p:cNvSpPr>
          <p:nvPr/>
        </p:nvSpPr>
        <p:spPr bwMode="auto">
          <a:xfrm flipV="1">
            <a:off x="3575051" y="5229225"/>
            <a:ext cx="2303463" cy="863600"/>
          </a:xfrm>
          <a:prstGeom prst="curvedDownArrow">
            <a:avLst>
              <a:gd name="adj1" fmla="val 35416"/>
              <a:gd name="adj2" fmla="val 88761"/>
              <a:gd name="adj3" fmla="val 56722"/>
            </a:avLst>
          </a:prstGeom>
          <a:solidFill>
            <a:schemeClr val="folHlink"/>
          </a:solidFill>
          <a:ln w="9525">
            <a:noFill/>
            <a:miter lim="800000"/>
            <a:headEnd/>
            <a:tailEnd/>
          </a:ln>
          <a:effectLst/>
        </p:spPr>
        <p:txBody>
          <a:bodyPr wrap="none" anchor="ctr"/>
          <a:lstStyle/>
          <a:p>
            <a:endParaRPr lang="ru-RU"/>
          </a:p>
        </p:txBody>
      </p:sp>
      <p:sp>
        <p:nvSpPr>
          <p:cNvPr id="336900" name="AutoShape 4"/>
          <p:cNvSpPr>
            <a:spLocks noChangeArrowheads="1"/>
          </p:cNvSpPr>
          <p:nvPr/>
        </p:nvSpPr>
        <p:spPr bwMode="auto">
          <a:xfrm flipH="1">
            <a:off x="6165850" y="1771651"/>
            <a:ext cx="2305050" cy="1008063"/>
          </a:xfrm>
          <a:prstGeom prst="curvedDownArrow">
            <a:avLst>
              <a:gd name="adj1" fmla="val 30361"/>
              <a:gd name="adj2" fmla="val 76093"/>
              <a:gd name="adj3" fmla="val 56722"/>
            </a:avLst>
          </a:prstGeom>
          <a:solidFill>
            <a:schemeClr val="folHlink"/>
          </a:solidFill>
          <a:ln w="9525">
            <a:noFill/>
            <a:miter lim="800000"/>
            <a:headEnd/>
            <a:tailEnd/>
          </a:ln>
          <a:effectLst/>
        </p:spPr>
        <p:txBody>
          <a:bodyPr wrap="none" anchor="ctr"/>
          <a:lstStyle/>
          <a:p>
            <a:endParaRPr lang="ru-RU"/>
          </a:p>
        </p:txBody>
      </p:sp>
      <p:sp>
        <p:nvSpPr>
          <p:cNvPr id="336901" name="AutoShape 5"/>
          <p:cNvSpPr>
            <a:spLocks noChangeArrowheads="1"/>
          </p:cNvSpPr>
          <p:nvPr/>
        </p:nvSpPr>
        <p:spPr bwMode="auto">
          <a:xfrm>
            <a:off x="3575051" y="1771651"/>
            <a:ext cx="2303463" cy="1008063"/>
          </a:xfrm>
          <a:prstGeom prst="curvedDownArrow">
            <a:avLst>
              <a:gd name="adj1" fmla="val 30340"/>
              <a:gd name="adj2" fmla="val 76041"/>
              <a:gd name="adj3" fmla="val 56722"/>
            </a:avLst>
          </a:prstGeom>
          <a:solidFill>
            <a:schemeClr val="folHlink"/>
          </a:solidFill>
          <a:ln w="9525">
            <a:noFill/>
            <a:miter lim="800000"/>
            <a:headEnd/>
            <a:tailEnd/>
          </a:ln>
          <a:effectLst/>
        </p:spPr>
        <p:txBody>
          <a:bodyPr wrap="none" anchor="ctr"/>
          <a:lstStyle/>
          <a:p>
            <a:endParaRPr lang="ru-RU"/>
          </a:p>
        </p:txBody>
      </p:sp>
      <p:grpSp>
        <p:nvGrpSpPr>
          <p:cNvPr id="336902" name="Group 6"/>
          <p:cNvGrpSpPr>
            <a:grpSpLocks/>
          </p:cNvGrpSpPr>
          <p:nvPr/>
        </p:nvGrpSpPr>
        <p:grpSpPr bwMode="auto">
          <a:xfrm>
            <a:off x="4870450" y="2779712"/>
            <a:ext cx="2376488" cy="2528885"/>
            <a:chOff x="2154" y="1842"/>
            <a:chExt cx="1497" cy="1593"/>
          </a:xfrm>
        </p:grpSpPr>
        <p:sp>
          <p:nvSpPr>
            <p:cNvPr id="336903" name="Oval 7"/>
            <p:cNvSpPr>
              <a:spLocks noChangeArrowheads="1"/>
            </p:cNvSpPr>
            <p:nvPr/>
          </p:nvSpPr>
          <p:spPr bwMode="auto">
            <a:xfrm>
              <a:off x="2154" y="1842"/>
              <a:ext cx="1497" cy="1549"/>
            </a:xfrm>
            <a:prstGeom prst="ellipse">
              <a:avLst/>
            </a:prstGeom>
            <a:solidFill>
              <a:schemeClr val="folHlink"/>
            </a:solidFill>
            <a:ln w="9525">
              <a:noFill/>
              <a:round/>
              <a:headEnd/>
              <a:tailEnd/>
            </a:ln>
            <a:effectLst/>
          </p:spPr>
          <p:txBody>
            <a:bodyPr wrap="none" anchor="ctr"/>
            <a:lstStyle/>
            <a:p>
              <a:endParaRPr lang="ru-RU"/>
            </a:p>
          </p:txBody>
        </p:sp>
        <p:sp>
          <p:nvSpPr>
            <p:cNvPr id="336904" name="Oval 8"/>
            <p:cNvSpPr>
              <a:spLocks noChangeArrowheads="1"/>
            </p:cNvSpPr>
            <p:nvPr/>
          </p:nvSpPr>
          <p:spPr bwMode="auto">
            <a:xfrm>
              <a:off x="2189" y="1926"/>
              <a:ext cx="1459" cy="1509"/>
            </a:xfrm>
            <a:prstGeom prst="ellipse">
              <a:avLst/>
            </a:prstGeom>
            <a:gradFill rotWithShape="1">
              <a:gsLst>
                <a:gs pos="0">
                  <a:schemeClr val="folHlink"/>
                </a:gs>
                <a:gs pos="100000">
                  <a:schemeClr val="folHlink">
                    <a:gamma/>
                    <a:tint val="0"/>
                    <a:invGamma/>
                  </a:schemeClr>
                </a:gs>
              </a:gsLst>
              <a:lin ang="5400000" scaled="1"/>
            </a:gradFill>
            <a:ln w="9525">
              <a:noFill/>
              <a:round/>
              <a:headEnd/>
              <a:tailEnd/>
            </a:ln>
            <a:effectLst/>
          </p:spPr>
          <p:txBody>
            <a:bodyPr wrap="none" anchor="ctr"/>
            <a:lstStyle/>
            <a:p>
              <a:pPr algn="ctr"/>
              <a:endParaRPr lang="en-US" sz="4000" baseline="-25000"/>
            </a:p>
          </p:txBody>
        </p:sp>
        <p:sp>
          <p:nvSpPr>
            <p:cNvPr id="336905" name="Rectangle 9"/>
            <p:cNvSpPr>
              <a:spLocks noChangeArrowheads="1"/>
            </p:cNvSpPr>
            <p:nvPr/>
          </p:nvSpPr>
          <p:spPr bwMode="auto">
            <a:xfrm>
              <a:off x="2289" y="1932"/>
              <a:ext cx="1273" cy="1260"/>
            </a:xfrm>
            <a:prstGeom prst="rect">
              <a:avLst/>
            </a:prstGeom>
            <a:noFill/>
            <a:ln w="9525">
              <a:noFill/>
              <a:miter lim="800000"/>
              <a:headEnd/>
              <a:tailEnd/>
            </a:ln>
            <a:effectLst/>
          </p:spPr>
          <p:txBody>
            <a:bodyPr wrap="square">
              <a:spAutoFit/>
            </a:bodyPr>
            <a:lstStyle/>
            <a:p>
              <a:pPr algn="ctr"/>
              <a:r>
                <a:rPr lang="en-US" altLang="ko-KR" sz="2800" baseline="-25000" dirty="0">
                  <a:solidFill>
                    <a:srgbClr val="C00000"/>
                  </a:solidFill>
                  <a:ea typeface="굴림" charset="-127"/>
                </a:rPr>
                <a:t>Identity Intersectionality</a:t>
              </a:r>
            </a:p>
            <a:p>
              <a:pPr algn="ctr"/>
              <a:endParaRPr lang="en-US" altLang="ko-KR" sz="1000" baseline="-25000" dirty="0">
                <a:ea typeface="굴림" charset="-127"/>
              </a:endParaRPr>
            </a:p>
            <a:p>
              <a:pPr algn="ctr"/>
              <a:r>
                <a:rPr lang="en-US" altLang="ko-KR" sz="2400" baseline="-25000" dirty="0">
                  <a:ea typeface="굴림" charset="-127"/>
                </a:rPr>
                <a:t>Gender</a:t>
              </a:r>
            </a:p>
            <a:p>
              <a:pPr algn="ctr"/>
              <a:r>
                <a:rPr lang="en-US" altLang="ko-KR" sz="2400" baseline="-25000" dirty="0">
                  <a:ea typeface="굴림" charset="-127"/>
                </a:rPr>
                <a:t>Race/Ethnicity</a:t>
              </a:r>
            </a:p>
            <a:p>
              <a:pPr algn="ctr"/>
              <a:r>
                <a:rPr lang="en-US" altLang="ko-KR" sz="2400" baseline="-25000" dirty="0">
                  <a:ea typeface="굴림" charset="-127"/>
                </a:rPr>
                <a:t>Sexual Orientation</a:t>
              </a:r>
            </a:p>
            <a:p>
              <a:pPr algn="ctr"/>
              <a:r>
                <a:rPr lang="en-US" altLang="ko-KR" sz="2400" baseline="-25000" dirty="0">
                  <a:ea typeface="굴림" charset="-127"/>
                </a:rPr>
                <a:t>Educational Access</a:t>
              </a:r>
            </a:p>
            <a:p>
              <a:pPr algn="ctr"/>
              <a:r>
                <a:rPr lang="en-US" sz="2400" baseline="-25000" dirty="0">
                  <a:ea typeface="굴림" charset="-127"/>
                </a:rPr>
                <a:t>Family Setting</a:t>
              </a:r>
              <a:endParaRPr lang="uk-UA" sz="2400" baseline="-25000" dirty="0"/>
            </a:p>
          </p:txBody>
        </p:sp>
      </p:grpSp>
      <p:grpSp>
        <p:nvGrpSpPr>
          <p:cNvPr id="336906" name="Group 10"/>
          <p:cNvGrpSpPr>
            <a:grpSpLocks/>
          </p:cNvGrpSpPr>
          <p:nvPr/>
        </p:nvGrpSpPr>
        <p:grpSpPr bwMode="auto">
          <a:xfrm>
            <a:off x="2927351" y="4084639"/>
            <a:ext cx="1800225" cy="1576387"/>
            <a:chOff x="431" y="2750"/>
            <a:chExt cx="1134" cy="993"/>
          </a:xfrm>
        </p:grpSpPr>
        <p:grpSp>
          <p:nvGrpSpPr>
            <p:cNvPr id="336907" name="Group 11"/>
            <p:cNvGrpSpPr>
              <a:grpSpLocks/>
            </p:cNvGrpSpPr>
            <p:nvPr/>
          </p:nvGrpSpPr>
          <p:grpSpPr bwMode="auto">
            <a:xfrm>
              <a:off x="431" y="2750"/>
              <a:ext cx="1134" cy="993"/>
              <a:chOff x="431" y="2750"/>
              <a:chExt cx="1134" cy="993"/>
            </a:xfrm>
          </p:grpSpPr>
          <p:grpSp>
            <p:nvGrpSpPr>
              <p:cNvPr id="336908" name="Group 12"/>
              <p:cNvGrpSpPr>
                <a:grpSpLocks/>
              </p:cNvGrpSpPr>
              <p:nvPr/>
            </p:nvGrpSpPr>
            <p:grpSpPr bwMode="auto">
              <a:xfrm>
                <a:off x="431" y="2750"/>
                <a:ext cx="1134" cy="993"/>
                <a:chOff x="868" y="1477"/>
                <a:chExt cx="4251" cy="2141"/>
              </a:xfrm>
            </p:grpSpPr>
            <p:sp>
              <p:nvSpPr>
                <p:cNvPr id="336909" name="Oval 13"/>
                <p:cNvSpPr>
                  <a:spLocks noChangeArrowheads="1"/>
                </p:cNvSpPr>
                <p:nvPr/>
              </p:nvSpPr>
              <p:spPr bwMode="auto">
                <a:xfrm>
                  <a:off x="868" y="1477"/>
                  <a:ext cx="4251" cy="2141"/>
                </a:xfrm>
                <a:prstGeom prst="ellipse">
                  <a:avLst/>
                </a:prstGeom>
                <a:solidFill>
                  <a:schemeClr val="folHlink"/>
                </a:solidFill>
                <a:ln w="9525">
                  <a:noFill/>
                  <a:round/>
                  <a:headEnd/>
                  <a:tailEnd/>
                </a:ln>
                <a:effectLst/>
              </p:spPr>
              <p:txBody>
                <a:bodyPr wrap="none" anchor="ctr"/>
                <a:lstStyle/>
                <a:p>
                  <a:endParaRPr lang="ru-RU"/>
                </a:p>
              </p:txBody>
            </p:sp>
            <p:sp>
              <p:nvSpPr>
                <p:cNvPr id="336910" name="Oval 14"/>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w="9525">
                  <a:noFill/>
                  <a:round/>
                  <a:headEnd/>
                  <a:tailEnd/>
                </a:ln>
                <a:effectLst/>
              </p:spPr>
              <p:txBody>
                <a:bodyPr wrap="none" anchor="ctr"/>
                <a:lstStyle/>
                <a:p>
                  <a:endParaRPr lang="ru-RU"/>
                </a:p>
              </p:txBody>
            </p:sp>
          </p:grpSp>
          <p:sp>
            <p:nvSpPr>
              <p:cNvPr id="336911" name="Oval 15"/>
              <p:cNvSpPr>
                <a:spLocks noChangeArrowheads="1"/>
              </p:cNvSpPr>
              <p:nvPr/>
            </p:nvSpPr>
            <p:spPr bwMode="auto">
              <a:xfrm flipH="1">
                <a:off x="522" y="2840"/>
                <a:ext cx="953" cy="798"/>
              </a:xfrm>
              <a:prstGeom prst="ellipse">
                <a:avLst/>
              </a:prstGeom>
              <a:solidFill>
                <a:schemeClr val="accent2"/>
              </a:solidFill>
              <a:ln w="9525">
                <a:noFill/>
                <a:round/>
                <a:headEnd/>
                <a:tailEnd/>
              </a:ln>
              <a:effectLst/>
            </p:spPr>
            <p:txBody>
              <a:bodyPr wrap="none" anchor="ctr"/>
              <a:lstStyle/>
              <a:p>
                <a:pPr algn="ctr"/>
                <a:endParaRPr lang="en-US" sz="2000" b="1">
                  <a:solidFill>
                    <a:schemeClr val="bg1"/>
                  </a:solidFill>
                </a:endParaRPr>
              </a:p>
            </p:txBody>
          </p:sp>
          <p:sp>
            <p:nvSpPr>
              <p:cNvPr id="336912" name="Oval 16"/>
              <p:cNvSpPr>
                <a:spLocks noChangeArrowheads="1"/>
              </p:cNvSpPr>
              <p:nvPr/>
            </p:nvSpPr>
            <p:spPr bwMode="auto">
              <a:xfrm flipH="1">
                <a:off x="611" y="2862"/>
                <a:ext cx="771" cy="522"/>
              </a:xfrm>
              <a:prstGeom prst="ellipse">
                <a:avLst/>
              </a:prstGeom>
              <a:gradFill rotWithShape="1">
                <a:gsLst>
                  <a:gs pos="0">
                    <a:schemeClr val="accent2">
                      <a:gamma/>
                      <a:tint val="35686"/>
                      <a:invGamma/>
                    </a:schemeClr>
                  </a:gs>
                  <a:gs pos="100000">
                    <a:schemeClr val="accent2">
                      <a:alpha val="37000"/>
                    </a:schemeClr>
                  </a:gs>
                </a:gsLst>
                <a:lin ang="5400000" scaled="1"/>
              </a:gradFill>
              <a:ln w="9525">
                <a:noFill/>
                <a:round/>
                <a:headEnd/>
                <a:tailEnd/>
              </a:ln>
              <a:effectLst/>
            </p:spPr>
            <p:txBody>
              <a:bodyPr wrap="none" anchor="ctr"/>
              <a:lstStyle/>
              <a:p>
                <a:pPr algn="ctr"/>
                <a:endParaRPr lang="en-US" sz="2000" b="1">
                  <a:solidFill>
                    <a:schemeClr val="bg1"/>
                  </a:solidFill>
                </a:endParaRPr>
              </a:p>
            </p:txBody>
          </p:sp>
        </p:grpSp>
        <p:sp>
          <p:nvSpPr>
            <p:cNvPr id="336913" name="Rectangle 17"/>
            <p:cNvSpPr>
              <a:spLocks noChangeArrowheads="1"/>
            </p:cNvSpPr>
            <p:nvPr/>
          </p:nvSpPr>
          <p:spPr bwMode="auto">
            <a:xfrm>
              <a:off x="612" y="3067"/>
              <a:ext cx="843" cy="265"/>
            </a:xfrm>
            <a:prstGeom prst="rect">
              <a:avLst/>
            </a:prstGeom>
            <a:noFill/>
            <a:ln w="9525">
              <a:noFill/>
              <a:miter lim="800000"/>
              <a:headEnd/>
              <a:tailEnd/>
            </a:ln>
            <a:effectLst/>
          </p:spPr>
          <p:txBody>
            <a:bodyPr wrap="square">
              <a:spAutoFit/>
            </a:bodyPr>
            <a:lstStyle/>
            <a:p>
              <a:pPr algn="ctr"/>
              <a:r>
                <a:rPr lang="en-US" altLang="ko-KR" sz="3200" b="1" baseline="-25000" dirty="0">
                  <a:solidFill>
                    <a:schemeClr val="bg1"/>
                  </a:solidFill>
                  <a:ea typeface="굴림" charset="-127"/>
                </a:rPr>
                <a:t>Method(s)</a:t>
              </a:r>
              <a:endParaRPr lang="en-US" sz="3200" b="1" baseline="-25000" dirty="0">
                <a:solidFill>
                  <a:schemeClr val="bg1"/>
                </a:solidFill>
              </a:endParaRPr>
            </a:p>
          </p:txBody>
        </p:sp>
      </p:grpSp>
      <p:grpSp>
        <p:nvGrpSpPr>
          <p:cNvPr id="336914" name="Group 18"/>
          <p:cNvGrpSpPr>
            <a:grpSpLocks/>
          </p:cNvGrpSpPr>
          <p:nvPr/>
        </p:nvGrpSpPr>
        <p:grpSpPr bwMode="auto">
          <a:xfrm>
            <a:off x="7318376" y="2284414"/>
            <a:ext cx="1800225" cy="1576387"/>
            <a:chOff x="4195" y="2750"/>
            <a:chExt cx="1134" cy="993"/>
          </a:xfrm>
        </p:grpSpPr>
        <p:grpSp>
          <p:nvGrpSpPr>
            <p:cNvPr id="336915" name="Group 19"/>
            <p:cNvGrpSpPr>
              <a:grpSpLocks/>
            </p:cNvGrpSpPr>
            <p:nvPr/>
          </p:nvGrpSpPr>
          <p:grpSpPr bwMode="auto">
            <a:xfrm>
              <a:off x="4195" y="2750"/>
              <a:ext cx="1134" cy="993"/>
              <a:chOff x="4195" y="2750"/>
              <a:chExt cx="1134" cy="993"/>
            </a:xfrm>
          </p:grpSpPr>
          <p:grpSp>
            <p:nvGrpSpPr>
              <p:cNvPr id="336916" name="Group 20"/>
              <p:cNvGrpSpPr>
                <a:grpSpLocks/>
              </p:cNvGrpSpPr>
              <p:nvPr/>
            </p:nvGrpSpPr>
            <p:grpSpPr bwMode="auto">
              <a:xfrm>
                <a:off x="4195" y="2750"/>
                <a:ext cx="1134" cy="993"/>
                <a:chOff x="868" y="1477"/>
                <a:chExt cx="4251" cy="2141"/>
              </a:xfrm>
            </p:grpSpPr>
            <p:sp>
              <p:nvSpPr>
                <p:cNvPr id="336917" name="Oval 21"/>
                <p:cNvSpPr>
                  <a:spLocks noChangeArrowheads="1"/>
                </p:cNvSpPr>
                <p:nvPr/>
              </p:nvSpPr>
              <p:spPr bwMode="auto">
                <a:xfrm>
                  <a:off x="868" y="1477"/>
                  <a:ext cx="4251" cy="2141"/>
                </a:xfrm>
                <a:prstGeom prst="ellipse">
                  <a:avLst/>
                </a:prstGeom>
                <a:solidFill>
                  <a:schemeClr val="folHlink"/>
                </a:solidFill>
                <a:ln w="9525">
                  <a:noFill/>
                  <a:round/>
                  <a:headEnd/>
                  <a:tailEnd/>
                </a:ln>
                <a:effectLst/>
              </p:spPr>
              <p:txBody>
                <a:bodyPr wrap="none" anchor="ctr"/>
                <a:lstStyle/>
                <a:p>
                  <a:endParaRPr lang="ru-RU"/>
                </a:p>
              </p:txBody>
            </p:sp>
            <p:sp>
              <p:nvSpPr>
                <p:cNvPr id="336918" name="Oval 22"/>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w="9525">
                  <a:noFill/>
                  <a:round/>
                  <a:headEnd/>
                  <a:tailEnd/>
                </a:ln>
                <a:effectLst/>
              </p:spPr>
              <p:txBody>
                <a:bodyPr wrap="none" anchor="ctr"/>
                <a:lstStyle/>
                <a:p>
                  <a:endParaRPr lang="ru-RU"/>
                </a:p>
              </p:txBody>
            </p:sp>
          </p:grpSp>
          <p:sp>
            <p:nvSpPr>
              <p:cNvPr id="336919" name="Oval 23"/>
              <p:cNvSpPr>
                <a:spLocks noChangeArrowheads="1"/>
              </p:cNvSpPr>
              <p:nvPr/>
            </p:nvSpPr>
            <p:spPr bwMode="auto">
              <a:xfrm flipH="1">
                <a:off x="4297" y="2841"/>
                <a:ext cx="953" cy="791"/>
              </a:xfrm>
              <a:prstGeom prst="ellipse">
                <a:avLst/>
              </a:prstGeom>
              <a:solidFill>
                <a:schemeClr val="bg2"/>
              </a:solidFill>
              <a:ln w="9525">
                <a:noFill/>
                <a:round/>
                <a:headEnd/>
                <a:tailEnd/>
              </a:ln>
              <a:effectLst/>
            </p:spPr>
            <p:txBody>
              <a:bodyPr wrap="none" anchor="ctr"/>
              <a:lstStyle/>
              <a:p>
                <a:pPr algn="ctr"/>
                <a:endParaRPr lang="en-US" sz="2000" b="1">
                  <a:solidFill>
                    <a:schemeClr val="bg1"/>
                  </a:solidFill>
                </a:endParaRPr>
              </a:p>
            </p:txBody>
          </p:sp>
          <p:sp>
            <p:nvSpPr>
              <p:cNvPr id="336920" name="Oval 24"/>
              <p:cNvSpPr>
                <a:spLocks noChangeArrowheads="1"/>
              </p:cNvSpPr>
              <p:nvPr/>
            </p:nvSpPr>
            <p:spPr bwMode="auto">
              <a:xfrm flipH="1">
                <a:off x="4387" y="2865"/>
                <a:ext cx="771" cy="522"/>
              </a:xfrm>
              <a:prstGeom prst="ellipse">
                <a:avLst/>
              </a:prstGeom>
              <a:gradFill rotWithShape="1">
                <a:gsLst>
                  <a:gs pos="0">
                    <a:schemeClr val="bg2">
                      <a:gamma/>
                      <a:tint val="35686"/>
                      <a:invGamma/>
                    </a:schemeClr>
                  </a:gs>
                  <a:gs pos="100000">
                    <a:schemeClr val="bg2">
                      <a:alpha val="37000"/>
                    </a:schemeClr>
                  </a:gs>
                </a:gsLst>
                <a:lin ang="5400000" scaled="1"/>
              </a:gradFill>
              <a:ln w="9525">
                <a:noFill/>
                <a:round/>
                <a:headEnd/>
                <a:tailEnd/>
              </a:ln>
              <a:effectLst/>
            </p:spPr>
            <p:txBody>
              <a:bodyPr wrap="none" anchor="ctr"/>
              <a:lstStyle/>
              <a:p>
                <a:pPr algn="ctr"/>
                <a:endParaRPr lang="en-US" sz="2000" b="1" dirty="0">
                  <a:solidFill>
                    <a:schemeClr val="bg1"/>
                  </a:solidFill>
                </a:endParaRPr>
              </a:p>
            </p:txBody>
          </p:sp>
        </p:grpSp>
        <p:sp>
          <p:nvSpPr>
            <p:cNvPr id="336921" name="Rectangle 25"/>
            <p:cNvSpPr>
              <a:spLocks noChangeArrowheads="1"/>
            </p:cNvSpPr>
            <p:nvPr/>
          </p:nvSpPr>
          <p:spPr bwMode="auto">
            <a:xfrm>
              <a:off x="4294" y="3067"/>
              <a:ext cx="913" cy="265"/>
            </a:xfrm>
            <a:prstGeom prst="rect">
              <a:avLst/>
            </a:prstGeom>
            <a:noFill/>
            <a:ln w="9525">
              <a:noFill/>
              <a:miter lim="800000"/>
              <a:headEnd/>
              <a:tailEnd/>
            </a:ln>
            <a:effectLst/>
          </p:spPr>
          <p:txBody>
            <a:bodyPr wrap="square">
              <a:spAutoFit/>
            </a:bodyPr>
            <a:lstStyle/>
            <a:p>
              <a:pPr algn="ctr"/>
              <a:r>
                <a:rPr lang="en-US" altLang="ko-KR" sz="3200" b="1" baseline="-25000" dirty="0">
                  <a:solidFill>
                    <a:schemeClr val="bg1"/>
                  </a:solidFill>
                  <a:ea typeface="굴림" charset="-127"/>
                </a:rPr>
                <a:t>“Textbook”</a:t>
              </a:r>
              <a:endParaRPr lang="en-US" sz="3200" b="1" baseline="-25000" dirty="0">
                <a:solidFill>
                  <a:schemeClr val="bg1"/>
                </a:solidFill>
              </a:endParaRPr>
            </a:p>
          </p:txBody>
        </p:sp>
      </p:grpSp>
      <p:grpSp>
        <p:nvGrpSpPr>
          <p:cNvPr id="336922" name="Group 26"/>
          <p:cNvGrpSpPr>
            <a:grpSpLocks/>
          </p:cNvGrpSpPr>
          <p:nvPr/>
        </p:nvGrpSpPr>
        <p:grpSpPr bwMode="auto">
          <a:xfrm>
            <a:off x="2927351" y="2284414"/>
            <a:ext cx="1800225" cy="1576387"/>
            <a:chOff x="1111" y="1394"/>
            <a:chExt cx="1134" cy="993"/>
          </a:xfrm>
        </p:grpSpPr>
        <p:grpSp>
          <p:nvGrpSpPr>
            <p:cNvPr id="336923" name="Group 27"/>
            <p:cNvGrpSpPr>
              <a:grpSpLocks/>
            </p:cNvGrpSpPr>
            <p:nvPr/>
          </p:nvGrpSpPr>
          <p:grpSpPr bwMode="auto">
            <a:xfrm>
              <a:off x="1111" y="1394"/>
              <a:ext cx="1134" cy="993"/>
              <a:chOff x="2336" y="3117"/>
              <a:chExt cx="1134" cy="993"/>
            </a:xfrm>
          </p:grpSpPr>
          <p:grpSp>
            <p:nvGrpSpPr>
              <p:cNvPr id="336924" name="Group 28"/>
              <p:cNvGrpSpPr>
                <a:grpSpLocks/>
              </p:cNvGrpSpPr>
              <p:nvPr/>
            </p:nvGrpSpPr>
            <p:grpSpPr bwMode="auto">
              <a:xfrm>
                <a:off x="2336" y="3117"/>
                <a:ext cx="1134" cy="993"/>
                <a:chOff x="868" y="1477"/>
                <a:chExt cx="4251" cy="2141"/>
              </a:xfrm>
            </p:grpSpPr>
            <p:sp>
              <p:nvSpPr>
                <p:cNvPr id="336925" name="Oval 29"/>
                <p:cNvSpPr>
                  <a:spLocks noChangeArrowheads="1"/>
                </p:cNvSpPr>
                <p:nvPr/>
              </p:nvSpPr>
              <p:spPr bwMode="auto">
                <a:xfrm>
                  <a:off x="868" y="1477"/>
                  <a:ext cx="4251" cy="2141"/>
                </a:xfrm>
                <a:prstGeom prst="ellipse">
                  <a:avLst/>
                </a:prstGeom>
                <a:solidFill>
                  <a:schemeClr val="folHlink"/>
                </a:solidFill>
                <a:ln w="9525">
                  <a:noFill/>
                  <a:round/>
                  <a:headEnd/>
                  <a:tailEnd/>
                </a:ln>
                <a:effectLst/>
              </p:spPr>
              <p:txBody>
                <a:bodyPr wrap="none" anchor="ctr"/>
                <a:lstStyle/>
                <a:p>
                  <a:endParaRPr lang="ru-RU"/>
                </a:p>
              </p:txBody>
            </p:sp>
            <p:sp>
              <p:nvSpPr>
                <p:cNvPr id="336926" name="Oval 30"/>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w="9525">
                  <a:noFill/>
                  <a:round/>
                  <a:headEnd/>
                  <a:tailEnd/>
                </a:ln>
                <a:effectLst/>
              </p:spPr>
              <p:txBody>
                <a:bodyPr wrap="none" anchor="ctr"/>
                <a:lstStyle/>
                <a:p>
                  <a:endParaRPr lang="ru-RU"/>
                </a:p>
              </p:txBody>
            </p:sp>
          </p:grpSp>
          <p:sp>
            <p:nvSpPr>
              <p:cNvPr id="336927" name="Oval 31"/>
              <p:cNvSpPr>
                <a:spLocks noChangeArrowheads="1"/>
              </p:cNvSpPr>
              <p:nvPr/>
            </p:nvSpPr>
            <p:spPr bwMode="auto">
              <a:xfrm flipH="1">
                <a:off x="2427" y="3208"/>
                <a:ext cx="953" cy="795"/>
              </a:xfrm>
              <a:prstGeom prst="ellipse">
                <a:avLst/>
              </a:prstGeom>
              <a:solidFill>
                <a:schemeClr val="accent1"/>
              </a:solidFill>
              <a:ln w="9525">
                <a:noFill/>
                <a:round/>
                <a:headEnd/>
                <a:tailEnd/>
              </a:ln>
              <a:effectLst/>
            </p:spPr>
            <p:txBody>
              <a:bodyPr wrap="none" anchor="ctr"/>
              <a:lstStyle/>
              <a:p>
                <a:pPr algn="ctr"/>
                <a:endParaRPr lang="en-US" sz="2000" b="1">
                  <a:solidFill>
                    <a:schemeClr val="bg1"/>
                  </a:solidFill>
                </a:endParaRPr>
              </a:p>
            </p:txBody>
          </p:sp>
          <p:sp>
            <p:nvSpPr>
              <p:cNvPr id="336928" name="Oval 32"/>
              <p:cNvSpPr>
                <a:spLocks noChangeArrowheads="1"/>
              </p:cNvSpPr>
              <p:nvPr/>
            </p:nvSpPr>
            <p:spPr bwMode="auto">
              <a:xfrm flipH="1">
                <a:off x="2515" y="3229"/>
                <a:ext cx="771" cy="522"/>
              </a:xfrm>
              <a:prstGeom prst="ellipse">
                <a:avLst/>
              </a:prstGeom>
              <a:gradFill rotWithShape="1">
                <a:gsLst>
                  <a:gs pos="0">
                    <a:schemeClr val="accent1">
                      <a:gamma/>
                      <a:tint val="42353"/>
                      <a:invGamma/>
                    </a:schemeClr>
                  </a:gs>
                  <a:gs pos="100000">
                    <a:schemeClr val="accent1">
                      <a:alpha val="37000"/>
                    </a:schemeClr>
                  </a:gs>
                </a:gsLst>
                <a:lin ang="5400000" scaled="1"/>
              </a:gradFill>
              <a:ln w="9525">
                <a:noFill/>
                <a:round/>
                <a:headEnd/>
                <a:tailEnd/>
              </a:ln>
              <a:effectLst/>
            </p:spPr>
            <p:txBody>
              <a:bodyPr wrap="none" anchor="ctr"/>
              <a:lstStyle/>
              <a:p>
                <a:pPr algn="ctr"/>
                <a:endParaRPr lang="en-US" sz="2000" b="1">
                  <a:solidFill>
                    <a:schemeClr val="bg1"/>
                  </a:solidFill>
                </a:endParaRPr>
              </a:p>
            </p:txBody>
          </p:sp>
        </p:grpSp>
        <p:sp>
          <p:nvSpPr>
            <p:cNvPr id="336929" name="Rectangle 33"/>
            <p:cNvSpPr>
              <a:spLocks noChangeArrowheads="1"/>
            </p:cNvSpPr>
            <p:nvPr/>
          </p:nvSpPr>
          <p:spPr bwMode="auto">
            <a:xfrm>
              <a:off x="1292" y="1706"/>
              <a:ext cx="771" cy="265"/>
            </a:xfrm>
            <a:prstGeom prst="rect">
              <a:avLst/>
            </a:prstGeom>
            <a:noFill/>
            <a:ln w="9525">
              <a:noFill/>
              <a:miter lim="800000"/>
              <a:headEnd/>
              <a:tailEnd/>
            </a:ln>
            <a:effectLst/>
          </p:spPr>
          <p:txBody>
            <a:bodyPr>
              <a:spAutoFit/>
            </a:bodyPr>
            <a:lstStyle/>
            <a:p>
              <a:pPr algn="ctr"/>
              <a:r>
                <a:rPr lang="en-US" altLang="ko-KR" sz="3200" b="1" baseline="-25000" dirty="0">
                  <a:solidFill>
                    <a:schemeClr val="bg1"/>
                  </a:solidFill>
                  <a:ea typeface="굴림" charset="-127"/>
                </a:rPr>
                <a:t>Syllabus</a:t>
              </a:r>
              <a:endParaRPr lang="en-US" sz="3200" b="1" baseline="-25000" dirty="0">
                <a:solidFill>
                  <a:schemeClr val="bg1"/>
                </a:solidFill>
              </a:endParaRPr>
            </a:p>
          </p:txBody>
        </p:sp>
      </p:grpSp>
      <p:grpSp>
        <p:nvGrpSpPr>
          <p:cNvPr id="336930" name="Group 34"/>
          <p:cNvGrpSpPr>
            <a:grpSpLocks/>
          </p:cNvGrpSpPr>
          <p:nvPr/>
        </p:nvGrpSpPr>
        <p:grpSpPr bwMode="auto">
          <a:xfrm>
            <a:off x="7318376" y="4084639"/>
            <a:ext cx="1800225" cy="1576387"/>
            <a:chOff x="4195" y="2750"/>
            <a:chExt cx="1134" cy="993"/>
          </a:xfrm>
        </p:grpSpPr>
        <p:grpSp>
          <p:nvGrpSpPr>
            <p:cNvPr id="336931" name="Group 35"/>
            <p:cNvGrpSpPr>
              <a:grpSpLocks/>
            </p:cNvGrpSpPr>
            <p:nvPr/>
          </p:nvGrpSpPr>
          <p:grpSpPr bwMode="auto">
            <a:xfrm>
              <a:off x="4195" y="2750"/>
              <a:ext cx="1134" cy="993"/>
              <a:chOff x="4195" y="2750"/>
              <a:chExt cx="1134" cy="993"/>
            </a:xfrm>
          </p:grpSpPr>
          <p:grpSp>
            <p:nvGrpSpPr>
              <p:cNvPr id="336932" name="Group 36"/>
              <p:cNvGrpSpPr>
                <a:grpSpLocks/>
              </p:cNvGrpSpPr>
              <p:nvPr/>
            </p:nvGrpSpPr>
            <p:grpSpPr bwMode="auto">
              <a:xfrm>
                <a:off x="4195" y="2750"/>
                <a:ext cx="1134" cy="993"/>
                <a:chOff x="868" y="1477"/>
                <a:chExt cx="4251" cy="2141"/>
              </a:xfrm>
            </p:grpSpPr>
            <p:sp>
              <p:nvSpPr>
                <p:cNvPr id="336933" name="Oval 37"/>
                <p:cNvSpPr>
                  <a:spLocks noChangeArrowheads="1"/>
                </p:cNvSpPr>
                <p:nvPr/>
              </p:nvSpPr>
              <p:spPr bwMode="auto">
                <a:xfrm>
                  <a:off x="868" y="1477"/>
                  <a:ext cx="4251" cy="2141"/>
                </a:xfrm>
                <a:prstGeom prst="ellipse">
                  <a:avLst/>
                </a:prstGeom>
                <a:solidFill>
                  <a:schemeClr val="folHlink"/>
                </a:solidFill>
                <a:ln w="9525">
                  <a:noFill/>
                  <a:round/>
                  <a:headEnd/>
                  <a:tailEnd/>
                </a:ln>
                <a:effectLst/>
              </p:spPr>
              <p:txBody>
                <a:bodyPr wrap="none" anchor="ctr"/>
                <a:lstStyle/>
                <a:p>
                  <a:endParaRPr lang="ru-RU"/>
                </a:p>
              </p:txBody>
            </p:sp>
            <p:sp>
              <p:nvSpPr>
                <p:cNvPr id="336934" name="Oval 38"/>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w="9525">
                  <a:noFill/>
                  <a:round/>
                  <a:headEnd/>
                  <a:tailEnd/>
                </a:ln>
                <a:effectLst/>
              </p:spPr>
              <p:txBody>
                <a:bodyPr wrap="none" anchor="ctr"/>
                <a:lstStyle/>
                <a:p>
                  <a:endParaRPr lang="ru-RU"/>
                </a:p>
              </p:txBody>
            </p:sp>
          </p:grpSp>
          <p:sp>
            <p:nvSpPr>
              <p:cNvPr id="336935" name="Oval 39"/>
              <p:cNvSpPr>
                <a:spLocks noChangeArrowheads="1"/>
              </p:cNvSpPr>
              <p:nvPr/>
            </p:nvSpPr>
            <p:spPr bwMode="auto">
              <a:xfrm flipH="1">
                <a:off x="4303" y="2841"/>
                <a:ext cx="953" cy="791"/>
              </a:xfrm>
              <a:prstGeom prst="ellipse">
                <a:avLst/>
              </a:prstGeom>
              <a:solidFill>
                <a:schemeClr val="hlink"/>
              </a:solidFill>
              <a:ln w="9525">
                <a:noFill/>
                <a:round/>
                <a:headEnd/>
                <a:tailEnd/>
              </a:ln>
              <a:effectLst/>
            </p:spPr>
            <p:txBody>
              <a:bodyPr wrap="none" anchor="ctr"/>
              <a:lstStyle/>
              <a:p>
                <a:pPr algn="ctr"/>
                <a:endParaRPr lang="en-US" sz="2000" b="1">
                  <a:solidFill>
                    <a:schemeClr val="bg1"/>
                  </a:solidFill>
                </a:endParaRPr>
              </a:p>
            </p:txBody>
          </p:sp>
          <p:sp>
            <p:nvSpPr>
              <p:cNvPr id="336936" name="Oval 40"/>
              <p:cNvSpPr>
                <a:spLocks noChangeArrowheads="1"/>
              </p:cNvSpPr>
              <p:nvPr/>
            </p:nvSpPr>
            <p:spPr bwMode="auto">
              <a:xfrm flipH="1">
                <a:off x="4393" y="2865"/>
                <a:ext cx="771" cy="522"/>
              </a:xfrm>
              <a:prstGeom prst="ellipse">
                <a:avLst/>
              </a:prstGeom>
              <a:gradFill rotWithShape="1">
                <a:gsLst>
                  <a:gs pos="0">
                    <a:schemeClr val="hlink">
                      <a:gamma/>
                      <a:tint val="35686"/>
                      <a:invGamma/>
                    </a:schemeClr>
                  </a:gs>
                  <a:gs pos="100000">
                    <a:schemeClr val="hlink">
                      <a:alpha val="37000"/>
                    </a:schemeClr>
                  </a:gs>
                </a:gsLst>
                <a:lin ang="5400000" scaled="1"/>
              </a:gradFill>
              <a:ln w="9525">
                <a:noFill/>
                <a:round/>
                <a:headEnd/>
                <a:tailEnd/>
              </a:ln>
              <a:effectLst/>
            </p:spPr>
            <p:txBody>
              <a:bodyPr wrap="none" anchor="ctr"/>
              <a:lstStyle/>
              <a:p>
                <a:pPr algn="ctr"/>
                <a:endParaRPr lang="en-US" sz="2000" b="1">
                  <a:solidFill>
                    <a:schemeClr val="bg1"/>
                  </a:solidFill>
                </a:endParaRPr>
              </a:p>
            </p:txBody>
          </p:sp>
        </p:grpSp>
        <p:sp>
          <p:nvSpPr>
            <p:cNvPr id="336937" name="Rectangle 41"/>
            <p:cNvSpPr>
              <a:spLocks noChangeArrowheads="1"/>
            </p:cNvSpPr>
            <p:nvPr/>
          </p:nvSpPr>
          <p:spPr bwMode="auto">
            <a:xfrm>
              <a:off x="4284" y="3067"/>
              <a:ext cx="966" cy="265"/>
            </a:xfrm>
            <a:prstGeom prst="rect">
              <a:avLst/>
            </a:prstGeom>
            <a:noFill/>
            <a:ln w="9525">
              <a:noFill/>
              <a:miter lim="800000"/>
              <a:headEnd/>
              <a:tailEnd/>
            </a:ln>
            <a:effectLst/>
          </p:spPr>
          <p:txBody>
            <a:bodyPr wrap="square">
              <a:spAutoFit/>
            </a:bodyPr>
            <a:lstStyle/>
            <a:p>
              <a:pPr algn="ctr"/>
              <a:r>
                <a:rPr lang="en-US" altLang="ko-KR" sz="3200" b="1" baseline="-25000" dirty="0">
                  <a:solidFill>
                    <a:schemeClr val="bg1"/>
                  </a:solidFill>
                  <a:ea typeface="굴림" charset="-127"/>
                </a:rPr>
                <a:t>Interaction</a:t>
              </a:r>
              <a:endParaRPr lang="en-US" sz="3200" b="1" baseline="-25000" dirty="0">
                <a:solidFill>
                  <a:schemeClr val="bg1"/>
                </a:solidFill>
              </a:endParaRPr>
            </a:p>
          </p:txBody>
        </p:sp>
      </p:grpSp>
      <p:sp>
        <p:nvSpPr>
          <p:cNvPr id="2" name="TextBox 1">
            <a:extLst>
              <a:ext uri="{FF2B5EF4-FFF2-40B4-BE49-F238E27FC236}">
                <a16:creationId xmlns:a16="http://schemas.microsoft.com/office/drawing/2014/main" id="{763745BE-CE70-F04B-B483-6435119C17DE}"/>
              </a:ext>
            </a:extLst>
          </p:cNvPr>
          <p:cNvSpPr txBox="1"/>
          <p:nvPr/>
        </p:nvSpPr>
        <p:spPr>
          <a:xfrm>
            <a:off x="2468902" y="370659"/>
            <a:ext cx="7179583" cy="1077218"/>
          </a:xfrm>
          <a:prstGeom prst="rect">
            <a:avLst/>
          </a:prstGeom>
          <a:noFill/>
        </p:spPr>
        <p:txBody>
          <a:bodyPr wrap="square" rtlCol="0">
            <a:spAutoFit/>
          </a:bodyPr>
          <a:lstStyle/>
          <a:p>
            <a:pPr algn="ctr"/>
            <a:r>
              <a:rPr lang="en-US" sz="3200" dirty="0">
                <a:solidFill>
                  <a:schemeClr val="accent6">
                    <a:lumMod val="75000"/>
                  </a:schemeClr>
                </a:solidFill>
              </a:rPr>
              <a:t>Considerations for Equity and Social Justice in Language &amp; Culture Courses</a:t>
            </a:r>
          </a:p>
        </p:txBody>
      </p:sp>
    </p:spTree>
    <p:extLst>
      <p:ext uri="{BB962C8B-B14F-4D97-AF65-F5344CB8AC3E}">
        <p14:creationId xmlns:p14="http://schemas.microsoft.com/office/powerpoint/2010/main" val="3294751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18681-F649-AAEC-9FCB-7428B87B8D2E}"/>
              </a:ext>
            </a:extLst>
          </p:cNvPr>
          <p:cNvSpPr>
            <a:spLocks noGrp="1"/>
          </p:cNvSpPr>
          <p:nvPr>
            <p:ph type="title"/>
          </p:nvPr>
        </p:nvSpPr>
        <p:spPr/>
        <p:txBody>
          <a:bodyPr/>
          <a:lstStyle/>
          <a:p>
            <a:r>
              <a:rPr lang="en-US" dirty="0"/>
              <a:t>“There is no hierarchy of oppressions”</a:t>
            </a:r>
          </a:p>
        </p:txBody>
      </p:sp>
      <p:pic>
        <p:nvPicPr>
          <p:cNvPr id="8" name="Picture Placeholder 7">
            <a:extLst>
              <a:ext uri="{FF2B5EF4-FFF2-40B4-BE49-F238E27FC236}">
                <a16:creationId xmlns:a16="http://schemas.microsoft.com/office/drawing/2014/main" id="{F3D473DD-104F-3828-2E63-A217D5634E55}"/>
              </a:ext>
            </a:extLst>
          </p:cNvPr>
          <p:cNvPicPr>
            <a:picLocks noGrp="1" noChangeAspect="1"/>
          </p:cNvPicPr>
          <p:nvPr>
            <p:ph type="pic" idx="1"/>
          </p:nvPr>
        </p:nvPicPr>
        <p:blipFill>
          <a:blip r:embed="rId2"/>
          <a:srcRect l="14523" r="14523"/>
          <a:stretch>
            <a:fillRect/>
          </a:stretch>
        </p:blipFill>
        <p:spPr>
          <a:xfrm>
            <a:off x="7482362" y="283777"/>
            <a:ext cx="3600549" cy="5074920"/>
          </a:xfrm>
        </p:spPr>
      </p:pic>
      <p:sp>
        <p:nvSpPr>
          <p:cNvPr id="6" name="Text Placeholder 5">
            <a:extLst>
              <a:ext uri="{FF2B5EF4-FFF2-40B4-BE49-F238E27FC236}">
                <a16:creationId xmlns:a16="http://schemas.microsoft.com/office/drawing/2014/main" id="{AF546424-2E75-F1E6-A3D9-AA3804C9CB9E}"/>
              </a:ext>
            </a:extLst>
          </p:cNvPr>
          <p:cNvSpPr>
            <a:spLocks noGrp="1"/>
          </p:cNvSpPr>
          <p:nvPr>
            <p:ph type="body" sz="half" idx="2"/>
          </p:nvPr>
        </p:nvSpPr>
        <p:spPr>
          <a:xfrm>
            <a:off x="685801" y="3048281"/>
            <a:ext cx="6345301" cy="2023252"/>
          </a:xfrm>
        </p:spPr>
        <p:txBody>
          <a:bodyPr/>
          <a:lstStyle/>
          <a:p>
            <a:r>
              <a:rPr lang="en-US" dirty="0"/>
              <a:t>Audre Lorde</a:t>
            </a:r>
          </a:p>
          <a:p>
            <a:r>
              <a:rPr lang="en-US" sz="1400" dirty="0">
                <a:effectLst/>
                <a:latin typeface="Arial,Italic"/>
              </a:rPr>
              <a:t>From </a:t>
            </a:r>
            <a:r>
              <a:rPr lang="en-US" sz="1400" i="1" dirty="0">
                <a:effectLst/>
                <a:latin typeface="Arial,Italic"/>
              </a:rPr>
              <a:t>Homophobia and Education, 1983. </a:t>
            </a:r>
            <a:r>
              <a:rPr lang="en-US" sz="1400" dirty="0">
                <a:effectLst/>
                <a:latin typeface="Arial,Italic"/>
              </a:rPr>
              <a:t>(New York: Council on Interracial Books for Children)</a:t>
            </a:r>
            <a:endParaRPr lang="en-US" sz="1400" dirty="0">
              <a:effectLst/>
            </a:endParaRPr>
          </a:p>
          <a:p>
            <a:endParaRPr lang="en-US" dirty="0"/>
          </a:p>
        </p:txBody>
      </p:sp>
    </p:spTree>
    <p:extLst>
      <p:ext uri="{BB962C8B-B14F-4D97-AF65-F5344CB8AC3E}">
        <p14:creationId xmlns:p14="http://schemas.microsoft.com/office/powerpoint/2010/main" val="16872799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C3BAED-9CD4-A88E-ACC3-D306747E799A}"/>
              </a:ext>
            </a:extLst>
          </p:cNvPr>
          <p:cNvSpPr>
            <a:spLocks noGrp="1"/>
          </p:cNvSpPr>
          <p:nvPr>
            <p:ph type="title"/>
          </p:nvPr>
        </p:nvSpPr>
        <p:spPr/>
        <p:txBody>
          <a:bodyPr/>
          <a:lstStyle/>
          <a:p>
            <a:r>
              <a:rPr lang="en-US" dirty="0"/>
              <a:t>Language teacher identity (LTI)</a:t>
            </a:r>
          </a:p>
        </p:txBody>
      </p:sp>
      <p:sp>
        <p:nvSpPr>
          <p:cNvPr id="8" name="Content Placeholder 7">
            <a:extLst>
              <a:ext uri="{FF2B5EF4-FFF2-40B4-BE49-F238E27FC236}">
                <a16:creationId xmlns:a16="http://schemas.microsoft.com/office/drawing/2014/main" id="{C776F81B-24B7-982A-FDFA-72D0E3FAF736}"/>
              </a:ext>
            </a:extLst>
          </p:cNvPr>
          <p:cNvSpPr>
            <a:spLocks noGrp="1"/>
          </p:cNvSpPr>
          <p:nvPr>
            <p:ph sz="quarter" idx="13"/>
          </p:nvPr>
        </p:nvSpPr>
        <p:spPr/>
        <p:txBody>
          <a:bodyPr>
            <a:normAutofit fontScale="85000" lnSpcReduction="10000"/>
          </a:bodyPr>
          <a:lstStyle/>
          <a:p>
            <a:r>
              <a:rPr lang="en-US" sz="2800" b="1" i="0" u="none" strike="noStrike" dirty="0">
                <a:solidFill>
                  <a:srgbClr val="333333"/>
                </a:solidFill>
                <a:effectLst/>
                <a:latin typeface="-apple-system"/>
              </a:rPr>
              <a:t>“Language teacher identity (LTI) refers to the way language teachers see themselves and understand who they are in relation to the work they do. It is also the way others, including their colleagues and students and institutions, see them” (549).</a:t>
            </a:r>
            <a:endParaRPr lang="en-US" sz="2800" b="1" dirty="0"/>
          </a:p>
          <a:p>
            <a:pPr marL="0" indent="0">
              <a:buNone/>
            </a:pPr>
            <a:endParaRPr lang="en-US" sz="2800" b="1" dirty="0"/>
          </a:p>
          <a:p>
            <a:endParaRPr lang="en-US" dirty="0"/>
          </a:p>
          <a:p>
            <a:pPr marL="0" indent="0" algn="r">
              <a:buNone/>
            </a:pPr>
            <a:r>
              <a:rPr lang="en-US" sz="1600" b="0" i="0" u="none" strike="noStrike" dirty="0">
                <a:solidFill>
                  <a:srgbClr val="333333"/>
                </a:solidFill>
                <a:effectLst/>
                <a:latin typeface="-apple-system"/>
              </a:rPr>
              <a:t>Barkhuizen, G. (2022). “Language Teacher Identity.” In: </a:t>
            </a:r>
            <a:r>
              <a:rPr lang="en-US" sz="1600" b="0" i="0" u="none" strike="noStrike" dirty="0" err="1">
                <a:solidFill>
                  <a:srgbClr val="333333"/>
                </a:solidFill>
                <a:effectLst/>
                <a:latin typeface="-apple-system"/>
              </a:rPr>
              <a:t>Mohebbi</a:t>
            </a:r>
            <a:r>
              <a:rPr lang="en-US" sz="1600" b="0" i="0" u="none" strike="noStrike" dirty="0">
                <a:solidFill>
                  <a:srgbClr val="333333"/>
                </a:solidFill>
                <a:effectLst/>
                <a:latin typeface="-apple-system"/>
              </a:rPr>
              <a:t>, H., Coombe, C. (eds</a:t>
            </a:r>
            <a:r>
              <a:rPr lang="en-US" sz="1600" b="0" i="1" u="none" strike="noStrike" dirty="0">
                <a:solidFill>
                  <a:srgbClr val="333333"/>
                </a:solidFill>
                <a:effectLst/>
                <a:latin typeface="-apple-system"/>
              </a:rPr>
              <a:t>) Research Questions in Language Education and Applied Linguistics</a:t>
            </a:r>
            <a:r>
              <a:rPr lang="en-US" sz="1600" b="0" i="0" u="none" strike="noStrike" dirty="0">
                <a:solidFill>
                  <a:srgbClr val="333333"/>
                </a:solidFill>
                <a:effectLst/>
                <a:latin typeface="-apple-system"/>
              </a:rPr>
              <a:t>. Springer Texts in Education. Springer, Cham</a:t>
            </a:r>
            <a:r>
              <a:rPr lang="en-US" b="0" i="0" u="none" strike="noStrike" dirty="0">
                <a:solidFill>
                  <a:srgbClr val="333333"/>
                </a:solidFill>
                <a:effectLst/>
                <a:latin typeface="-apple-system"/>
              </a:rPr>
              <a:t>.</a:t>
            </a:r>
            <a:endParaRPr lang="en-US" dirty="0"/>
          </a:p>
        </p:txBody>
      </p:sp>
    </p:spTree>
    <p:extLst>
      <p:ext uri="{BB962C8B-B14F-4D97-AF65-F5344CB8AC3E}">
        <p14:creationId xmlns:p14="http://schemas.microsoft.com/office/powerpoint/2010/main" val="2193960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CD781F-F935-4310-9C70-32C9B03A15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E389415A-F11F-49E4-B0C5-CF7FF9CE8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6" name="Rectangle 15">
              <a:extLst>
                <a:ext uri="{FF2B5EF4-FFF2-40B4-BE49-F238E27FC236}">
                  <a16:creationId xmlns:a16="http://schemas.microsoft.com/office/drawing/2014/main" id="{91A09D7C-72C0-44A7-95A9-038C62939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9B1A95B7-C468-4483-B6EA-858374AB5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8" name="Rectangle 17">
              <a:extLst>
                <a:ext uri="{FF2B5EF4-FFF2-40B4-BE49-F238E27FC236}">
                  <a16:creationId xmlns:a16="http://schemas.microsoft.com/office/drawing/2014/main" id="{2D68F968-C120-4C1E-B281-A62213BD2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8" name="Content Placeholder 7">
            <a:extLst>
              <a:ext uri="{FF2B5EF4-FFF2-40B4-BE49-F238E27FC236}">
                <a16:creationId xmlns:a16="http://schemas.microsoft.com/office/drawing/2014/main" id="{9F7A41D0-C399-84D4-C4A7-4CBFC639402D}"/>
              </a:ext>
            </a:extLst>
          </p:cNvPr>
          <p:cNvPicPr>
            <a:picLocks noGrp="1" noChangeAspect="1"/>
          </p:cNvPicPr>
          <p:nvPr>
            <p:ph idx="1"/>
          </p:nvPr>
        </p:nvPicPr>
        <p:blipFill rotWithShape="1">
          <a:blip r:embed="rId4"/>
          <a:srcRect l="9091" b="12588"/>
          <a:stretch/>
        </p:blipFill>
        <p:spPr>
          <a:xfrm>
            <a:off x="20" y="221948"/>
            <a:ext cx="12191980" cy="6857990"/>
          </a:xfrm>
          <a:prstGeom prst="rect">
            <a:avLst/>
          </a:prstGeom>
        </p:spPr>
      </p:pic>
      <p:sp>
        <p:nvSpPr>
          <p:cNvPr id="20" name="Rectangle 10">
            <a:extLst>
              <a:ext uri="{FF2B5EF4-FFF2-40B4-BE49-F238E27FC236}">
                <a16:creationId xmlns:a16="http://schemas.microsoft.com/office/drawing/2014/main" id="{1195E126-5CB4-434D-8B36-832C6512C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300962" y="605592"/>
            <a:ext cx="8044106"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75ECCF99-BD30-601C-E23A-7EB3759977C9}"/>
              </a:ext>
            </a:extLst>
          </p:cNvPr>
          <p:cNvSpPr>
            <a:spLocks noGrp="1"/>
          </p:cNvSpPr>
          <p:nvPr>
            <p:ph type="title"/>
          </p:nvPr>
        </p:nvSpPr>
        <p:spPr>
          <a:xfrm rot="21420000">
            <a:off x="4677415" y="1226752"/>
            <a:ext cx="6851126" cy="1151965"/>
          </a:xfrm>
        </p:spPr>
        <p:txBody>
          <a:bodyPr vert="horz" lIns="91440" tIns="45720" rIns="91440" bIns="45720" rtlCol="0" anchor="ctr">
            <a:normAutofit/>
          </a:bodyPr>
          <a:lstStyle/>
          <a:p>
            <a:r>
              <a:rPr lang="en-US" sz="5400" dirty="0">
                <a:solidFill>
                  <a:schemeClr val="bg1"/>
                </a:solidFill>
              </a:rPr>
              <a:t>Thank you!</a:t>
            </a:r>
          </a:p>
        </p:txBody>
      </p:sp>
      <p:sp>
        <p:nvSpPr>
          <p:cNvPr id="7" name="Text Placeholder 6">
            <a:extLst>
              <a:ext uri="{FF2B5EF4-FFF2-40B4-BE49-F238E27FC236}">
                <a16:creationId xmlns:a16="http://schemas.microsoft.com/office/drawing/2014/main" id="{4531FE93-0C90-520E-E60C-5028FAAC6D80}"/>
              </a:ext>
            </a:extLst>
          </p:cNvPr>
          <p:cNvSpPr>
            <a:spLocks noGrp="1"/>
          </p:cNvSpPr>
          <p:nvPr>
            <p:ph type="body" sz="half" idx="2"/>
          </p:nvPr>
        </p:nvSpPr>
        <p:spPr>
          <a:xfrm rot="21420000">
            <a:off x="4788050" y="2296070"/>
            <a:ext cx="6867212" cy="3275758"/>
          </a:xfrm>
        </p:spPr>
        <p:txBody>
          <a:bodyPr vert="horz" lIns="91440" tIns="45720" rIns="91440" bIns="45720" rtlCol="0" anchor="ctr">
            <a:normAutofit lnSpcReduction="10000"/>
          </a:bodyPr>
          <a:lstStyle/>
          <a:p>
            <a:pPr indent="-228600">
              <a:buFont typeface="Arial" panose="020B0604020202020204" pitchFamily="34" charset="0"/>
              <a:buChar char="•"/>
            </a:pPr>
            <a:r>
              <a:rPr lang="en-US" sz="2400" dirty="0">
                <a:solidFill>
                  <a:schemeClr val="bg1"/>
                </a:solidFill>
              </a:rPr>
              <a:t>Questions?</a:t>
            </a:r>
          </a:p>
          <a:p>
            <a:pPr indent="-228600">
              <a:buFont typeface="Arial" panose="020B0604020202020204" pitchFamily="34" charset="0"/>
              <a:buChar char="•"/>
            </a:pPr>
            <a:r>
              <a:rPr lang="en-US" sz="2400" dirty="0">
                <a:solidFill>
                  <a:schemeClr val="bg1"/>
                </a:solidFill>
              </a:rPr>
              <a:t>Comments?</a:t>
            </a:r>
          </a:p>
          <a:p>
            <a:pPr indent="-228600">
              <a:buFont typeface="Arial" panose="020B0604020202020204" pitchFamily="34" charset="0"/>
              <a:buChar char="•"/>
            </a:pPr>
            <a:r>
              <a:rPr lang="en-US" sz="2400" dirty="0">
                <a:solidFill>
                  <a:schemeClr val="bg1"/>
                </a:solidFill>
              </a:rPr>
              <a:t>Discussion?</a:t>
            </a:r>
            <a:br>
              <a:rPr lang="en-US" sz="2400" dirty="0">
                <a:solidFill>
                  <a:schemeClr val="bg1"/>
                </a:solidFill>
              </a:rPr>
            </a:br>
            <a:endParaRPr lang="en-US" sz="2400" dirty="0">
              <a:solidFill>
                <a:schemeClr val="bg1"/>
              </a:solidFill>
            </a:endParaRPr>
          </a:p>
          <a:p>
            <a:pPr indent="-228600" algn="r">
              <a:buFont typeface="Arial" panose="020B0604020202020204" pitchFamily="34" charset="0"/>
              <a:buChar char="•"/>
            </a:pPr>
            <a:r>
              <a:rPr lang="en-US" sz="1700" cap="none" dirty="0">
                <a:solidFill>
                  <a:schemeClr val="bg1"/>
                </a:solidFill>
                <a:latin typeface="PT Sans Caption" panose="020B0603020203020204" pitchFamily="34" charset="77"/>
              </a:rPr>
              <a:t>Thomas Jesús Garza</a:t>
            </a:r>
          </a:p>
          <a:p>
            <a:pPr indent="-228600" algn="r">
              <a:buFont typeface="Arial" panose="020B0604020202020204" pitchFamily="34" charset="0"/>
              <a:buChar char="•"/>
            </a:pPr>
            <a:r>
              <a:rPr lang="en-US" sz="1700" cap="none" dirty="0" err="1">
                <a:solidFill>
                  <a:schemeClr val="bg1"/>
                </a:solidFill>
                <a:latin typeface="PT Sans Caption" panose="020B0603020203020204" pitchFamily="34" charset="77"/>
              </a:rPr>
              <a:t>tjgarza@austin.utexas.edu</a:t>
            </a:r>
            <a:endParaRPr lang="en-US" sz="1700" cap="none" dirty="0">
              <a:solidFill>
                <a:schemeClr val="bg1"/>
              </a:solidFill>
              <a:latin typeface="PT Sans Caption" panose="020B0603020203020204" pitchFamily="34" charset="77"/>
            </a:endParaRPr>
          </a:p>
          <a:p>
            <a:pPr indent="-228600" algn="r">
              <a:buFont typeface="Arial" panose="020B0604020202020204" pitchFamily="34" charset="0"/>
              <a:buChar char="•"/>
            </a:pPr>
            <a:r>
              <a:rPr lang="en-US" sz="1700" cap="none" dirty="0">
                <a:solidFill>
                  <a:schemeClr val="bg1"/>
                </a:solidFill>
                <a:latin typeface="PT Sans Caption" panose="020B0603020203020204" pitchFamily="34" charset="77"/>
              </a:rPr>
              <a:t>512-825-3287</a:t>
            </a:r>
          </a:p>
        </p:txBody>
      </p:sp>
    </p:spTree>
    <p:extLst>
      <p:ext uri="{BB962C8B-B14F-4D97-AF65-F5344CB8AC3E}">
        <p14:creationId xmlns:p14="http://schemas.microsoft.com/office/powerpoint/2010/main" val="310745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7" name="Picture 4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2" name="Picture 6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4" name="Rectangle 6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Title 14">
            <a:extLst>
              <a:ext uri="{FF2B5EF4-FFF2-40B4-BE49-F238E27FC236}">
                <a16:creationId xmlns:a16="http://schemas.microsoft.com/office/drawing/2014/main" id="{1F772240-E198-6A34-4453-98DC2D431945}"/>
              </a:ext>
            </a:extLst>
          </p:cNvPr>
          <p:cNvSpPr>
            <a:spLocks noGrp="1"/>
          </p:cNvSpPr>
          <p:nvPr>
            <p:ph type="title"/>
          </p:nvPr>
        </p:nvSpPr>
        <p:spPr>
          <a:xfrm>
            <a:off x="524065" y="825046"/>
            <a:ext cx="3326650" cy="2901781"/>
          </a:xfrm>
        </p:spPr>
        <p:txBody>
          <a:bodyPr vert="horz" lIns="91440" tIns="45720" rIns="91440" bIns="45720" rtlCol="0" anchor="b">
            <a:normAutofit/>
          </a:bodyPr>
          <a:lstStyle/>
          <a:p>
            <a:pPr algn="r"/>
            <a:r>
              <a:rPr lang="en-US" sz="4000" u="none" strike="noStrike" dirty="0">
                <a:solidFill>
                  <a:srgbClr val="C00000"/>
                </a:solidFill>
                <a:effectLst/>
              </a:rPr>
              <a:t>“Race and the identity of the nonnative </a:t>
            </a:r>
            <a:r>
              <a:rPr lang="en-US" sz="4000" u="none" strike="noStrike" dirty="0" err="1">
                <a:solidFill>
                  <a:srgbClr val="C00000"/>
                </a:solidFill>
                <a:effectLst/>
              </a:rPr>
              <a:t>esl</a:t>
            </a:r>
            <a:r>
              <a:rPr lang="en-US" sz="4000" u="none" strike="noStrike" dirty="0">
                <a:solidFill>
                  <a:srgbClr val="C00000"/>
                </a:solidFill>
                <a:effectLst/>
              </a:rPr>
              <a:t> teacher”</a:t>
            </a:r>
          </a:p>
        </p:txBody>
      </p:sp>
      <p:sp>
        <p:nvSpPr>
          <p:cNvPr id="17" name="Text Placeholder 16">
            <a:extLst>
              <a:ext uri="{FF2B5EF4-FFF2-40B4-BE49-F238E27FC236}">
                <a16:creationId xmlns:a16="http://schemas.microsoft.com/office/drawing/2014/main" id="{0FDB6EAF-163B-2645-DFAD-8B39AA3D517B}"/>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i="0" u="none" strike="noStrike" dirty="0">
                <a:solidFill>
                  <a:schemeClr val="bg1">
                    <a:lumMod val="50000"/>
                  </a:schemeClr>
                </a:solidFill>
                <a:effectLst/>
              </a:rPr>
              <a:t>N. Amin </a:t>
            </a:r>
            <a:r>
              <a:rPr lang="en-US" sz="2800" dirty="0">
                <a:solidFill>
                  <a:schemeClr val="bg1">
                    <a:lumMod val="50000"/>
                  </a:schemeClr>
                </a:solidFill>
              </a:rPr>
              <a:t>(1997)</a:t>
            </a:r>
          </a:p>
        </p:txBody>
      </p:sp>
      <p:sp>
        <p:nvSpPr>
          <p:cNvPr id="68" name="Rectangle 6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ontent Placeholder 56">
            <a:extLst>
              <a:ext uri="{FF2B5EF4-FFF2-40B4-BE49-F238E27FC236}">
                <a16:creationId xmlns:a16="http://schemas.microsoft.com/office/drawing/2014/main" id="{D5FB9E93-330F-8E10-955F-6046ACD7B8E7}"/>
              </a:ext>
            </a:extLst>
          </p:cNvPr>
          <p:cNvSpPr>
            <a:spLocks noGrp="1"/>
          </p:cNvSpPr>
          <p:nvPr>
            <p:ph sz="quarter" idx="13"/>
          </p:nvPr>
        </p:nvSpPr>
        <p:spPr>
          <a:xfrm>
            <a:off x="5310948" y="1063837"/>
            <a:ext cx="6034375" cy="4688785"/>
          </a:xfrm>
        </p:spPr>
        <p:txBody>
          <a:bodyPr/>
          <a:lstStyle/>
          <a:p>
            <a:pPr algn="r"/>
            <a:r>
              <a:rPr lang="en-US" b="1" dirty="0">
                <a:effectLst/>
                <a:latin typeface="Code2000"/>
              </a:rPr>
              <a:t>“I am constantly being challenged on the rules of English grammar, and it seems to me that some of my students are waiting for me to make a mistake” (581).</a:t>
            </a:r>
            <a:br>
              <a:rPr lang="en-US" b="1" dirty="0">
                <a:effectLst/>
                <a:latin typeface="Code2000"/>
              </a:rPr>
            </a:br>
            <a:endParaRPr lang="en-US" b="1" dirty="0">
              <a:effectLst/>
              <a:latin typeface="Code2000"/>
            </a:endParaRPr>
          </a:p>
          <a:p>
            <a:pPr marL="0" indent="0" algn="r">
              <a:buNone/>
            </a:pPr>
            <a:br>
              <a:rPr lang="en-US" b="1" dirty="0">
                <a:effectLst/>
                <a:latin typeface="Code2000"/>
              </a:rPr>
            </a:br>
            <a:r>
              <a:rPr lang="en-US" sz="1600" dirty="0">
                <a:effectLst/>
                <a:latin typeface="Code2000"/>
              </a:rPr>
              <a:t>- “Race and the identity of the nonnative ESL teacher,” </a:t>
            </a:r>
            <a:r>
              <a:rPr lang="en-US" sz="1600" i="1" dirty="0">
                <a:effectLst/>
                <a:latin typeface="Code2000"/>
              </a:rPr>
              <a:t>TESOL Quarterly</a:t>
            </a:r>
            <a:r>
              <a:rPr lang="en-US" sz="1600" dirty="0">
                <a:effectLst/>
                <a:latin typeface="Code2000"/>
              </a:rPr>
              <a:t>, Autumn, 1997, Vol. 31, No. 3, </a:t>
            </a:r>
            <a:r>
              <a:rPr lang="en-US" sz="1600" i="1" dirty="0">
                <a:effectLst/>
                <a:latin typeface="Code2000"/>
              </a:rPr>
              <a:t>Language and Identity </a:t>
            </a:r>
            <a:r>
              <a:rPr lang="en-US" sz="1600" dirty="0">
                <a:effectLst/>
                <a:latin typeface="Code2000"/>
              </a:rPr>
              <a:t>(Autumn, 1997), pp. 580-583 .</a:t>
            </a:r>
            <a:endParaRPr lang="en-US" sz="1600" dirty="0">
              <a:effectLst/>
            </a:endParaRPr>
          </a:p>
          <a:p>
            <a:pPr algn="r"/>
            <a:endParaRPr lang="en-US" sz="1600" b="1" dirty="0">
              <a:effectLst/>
              <a:latin typeface="Code2000"/>
            </a:endParaRPr>
          </a:p>
          <a:p>
            <a:pPr marL="0" indent="0">
              <a:buNone/>
            </a:pPr>
            <a:r>
              <a:rPr lang="en-US" sz="1800" dirty="0">
                <a:effectLst/>
                <a:latin typeface="Code2000"/>
              </a:rPr>
              <a:t> </a:t>
            </a:r>
            <a:endParaRPr lang="en-US" dirty="0">
              <a:effectLst/>
            </a:endParaRPr>
          </a:p>
        </p:txBody>
      </p:sp>
    </p:spTree>
    <p:extLst>
      <p:ext uri="{BB962C8B-B14F-4D97-AF65-F5344CB8AC3E}">
        <p14:creationId xmlns:p14="http://schemas.microsoft.com/office/powerpoint/2010/main" val="41012747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3"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3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Title 14">
            <a:extLst>
              <a:ext uri="{FF2B5EF4-FFF2-40B4-BE49-F238E27FC236}">
                <a16:creationId xmlns:a16="http://schemas.microsoft.com/office/drawing/2014/main" id="{1F772240-E198-6A34-4453-98DC2D431945}"/>
              </a:ext>
            </a:extLst>
          </p:cNvPr>
          <p:cNvSpPr>
            <a:spLocks noGrp="1"/>
          </p:cNvSpPr>
          <p:nvPr>
            <p:ph type="title"/>
          </p:nvPr>
        </p:nvSpPr>
        <p:spPr>
          <a:xfrm>
            <a:off x="147145" y="1304458"/>
            <a:ext cx="3626168" cy="2901781"/>
          </a:xfrm>
        </p:spPr>
        <p:txBody>
          <a:bodyPr vert="horz" lIns="91440" tIns="45720" rIns="91440" bIns="45720" rtlCol="0" anchor="b">
            <a:normAutofit fontScale="90000"/>
          </a:bodyPr>
          <a:lstStyle/>
          <a:p>
            <a:pPr algn="r"/>
            <a:r>
              <a:rPr lang="en-US" u="none" strike="noStrike" dirty="0"/>
              <a:t>“Theorizing Language Teacher Identity: </a:t>
            </a:r>
            <a:br>
              <a:rPr lang="en-US" u="none" strike="noStrike" dirty="0"/>
            </a:br>
            <a:r>
              <a:rPr lang="en-US" u="none" strike="noStrike" dirty="0"/>
              <a:t>3 perspectives and beyond”</a:t>
            </a:r>
            <a:br>
              <a:rPr lang="en-US" i="1" u="none" strike="noStrike" dirty="0"/>
            </a:br>
            <a:endParaRPr lang="en-US" i="1" dirty="0"/>
          </a:p>
        </p:txBody>
      </p:sp>
      <p:sp>
        <p:nvSpPr>
          <p:cNvPr id="17" name="Text Placeholder 16">
            <a:extLst>
              <a:ext uri="{FF2B5EF4-FFF2-40B4-BE49-F238E27FC236}">
                <a16:creationId xmlns:a16="http://schemas.microsoft.com/office/drawing/2014/main" id="{0FDB6EAF-163B-2645-DFAD-8B39AA3D517B}"/>
              </a:ext>
            </a:extLst>
          </p:cNvPr>
          <p:cNvSpPr>
            <a:spLocks noGrp="1"/>
          </p:cNvSpPr>
          <p:nvPr>
            <p:ph type="body" sz="half" idx="2"/>
          </p:nvPr>
        </p:nvSpPr>
        <p:spPr>
          <a:xfrm>
            <a:off x="446663" y="4206239"/>
            <a:ext cx="3326649" cy="1066971"/>
          </a:xfrm>
        </p:spPr>
        <p:txBody>
          <a:bodyPr vert="horz" lIns="91440" tIns="45720" rIns="91440" bIns="45720" rtlCol="0" anchor="t">
            <a:normAutofit fontScale="70000" lnSpcReduction="20000"/>
          </a:bodyPr>
          <a:lstStyle/>
          <a:p>
            <a:pPr algn="r"/>
            <a:r>
              <a:rPr lang="en-US" sz="2800" i="0" u="none" strike="noStrike" dirty="0">
                <a:solidFill>
                  <a:schemeClr val="bg1">
                    <a:lumMod val="50000"/>
                  </a:schemeClr>
                </a:solidFill>
                <a:effectLst/>
              </a:rPr>
              <a:t>M. Varghese, b. </a:t>
            </a:r>
            <a:r>
              <a:rPr lang="en-US" sz="2800" i="0" u="none" strike="noStrike" dirty="0" err="1">
                <a:solidFill>
                  <a:schemeClr val="bg1">
                    <a:lumMod val="50000"/>
                  </a:schemeClr>
                </a:solidFill>
                <a:effectLst/>
              </a:rPr>
              <a:t>morgan</a:t>
            </a:r>
            <a:r>
              <a:rPr lang="en-US" sz="2800" i="0" u="none" strike="noStrike" dirty="0">
                <a:solidFill>
                  <a:schemeClr val="bg1">
                    <a:lumMod val="50000"/>
                  </a:schemeClr>
                </a:solidFill>
                <a:effectLst/>
              </a:rPr>
              <a:t>, b. Johnston, &amp; K. Johnson </a:t>
            </a:r>
            <a:r>
              <a:rPr lang="en-US" sz="2800" dirty="0">
                <a:solidFill>
                  <a:schemeClr val="bg1">
                    <a:lumMod val="50000"/>
                  </a:schemeClr>
                </a:solidFill>
              </a:rPr>
              <a:t>(2005)</a:t>
            </a:r>
          </a:p>
        </p:txBody>
      </p:sp>
      <p:sp>
        <p:nvSpPr>
          <p:cNvPr id="31" name="Rectangle 4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Rectangle 4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9" name="Rectangle 4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AB3C67-A5D1-A751-D683-3D2E3C960D90}"/>
              </a:ext>
            </a:extLst>
          </p:cNvPr>
          <p:cNvSpPr>
            <a:spLocks noGrp="1"/>
          </p:cNvSpPr>
          <p:nvPr>
            <p:ph sz="quarter" idx="13"/>
          </p:nvPr>
        </p:nvSpPr>
        <p:spPr>
          <a:xfrm>
            <a:off x="5357594" y="1304458"/>
            <a:ext cx="6310341" cy="4688785"/>
          </a:xfrm>
        </p:spPr>
        <p:txBody>
          <a:bodyPr>
            <a:normAutofit/>
          </a:bodyPr>
          <a:lstStyle/>
          <a:p>
            <a:r>
              <a:rPr lang="en-US" sz="2400" b="1" cap="none" dirty="0">
                <a:effectLst/>
                <a:latin typeface="Calibri" panose="020F0502020204030204" pitchFamily="34" charset="0"/>
                <a:cs typeface="Calibri" panose="020F0502020204030204" pitchFamily="34" charset="0"/>
              </a:rPr>
              <a:t>“In order to understand language teaching and learning we need to understand teachers; and in order to understand teachers, we need to have a clearer sense of who they are: the professional, cultural, political, and individual identities which they claim or which are assigned to them” (p. 22). </a:t>
            </a:r>
            <a:endParaRPr lang="en-US" sz="2400" b="1" cap="none" dirty="0">
              <a:latin typeface="Calibri" panose="020F0502020204030204" pitchFamily="34" charset="0"/>
              <a:cs typeface="Calibri" panose="020F0502020204030204" pitchFamily="34" charset="0"/>
            </a:endParaRPr>
          </a:p>
          <a:p>
            <a:pPr marL="0" indent="0" algn="ctr">
              <a:buNone/>
            </a:pPr>
            <a:endParaRPr lang="en-US" sz="2400" b="1" cap="none" dirty="0">
              <a:latin typeface="Calibri" panose="020F0502020204030204" pitchFamily="34" charset="0"/>
              <a:cs typeface="Calibri" panose="020F0502020204030204" pitchFamily="34" charset="0"/>
            </a:endParaRPr>
          </a:p>
          <a:p>
            <a:pPr marL="0" indent="0" algn="r">
              <a:buNone/>
            </a:pPr>
            <a:r>
              <a:rPr lang="en-US" sz="1400" i="1" dirty="0">
                <a:effectLst/>
                <a:latin typeface="Calibri" panose="020F0502020204030204" pitchFamily="34" charset="0"/>
                <a:cs typeface="Calibri" panose="020F0502020204030204" pitchFamily="34" charset="0"/>
              </a:rPr>
              <a:t>JOURNAL OF LANGUAGE, IDENTITY, AND EDUCATION</a:t>
            </a:r>
            <a:r>
              <a:rPr lang="en-US" sz="1400" dirty="0">
                <a:effectLst/>
                <a:latin typeface="Calibri" panose="020F0502020204030204" pitchFamily="34" charset="0"/>
                <a:cs typeface="Calibri" panose="020F0502020204030204" pitchFamily="34" charset="0"/>
              </a:rPr>
              <a:t>, </a:t>
            </a:r>
            <a:r>
              <a:rPr lang="en-US" sz="1400" i="1" dirty="0">
                <a:effectLst/>
                <a:latin typeface="Calibri" panose="020F0502020204030204" pitchFamily="34" charset="0"/>
                <a:cs typeface="Calibri" panose="020F0502020204030204" pitchFamily="34" charset="0"/>
              </a:rPr>
              <a:t>4</a:t>
            </a:r>
            <a:r>
              <a:rPr lang="en-US" sz="1400" dirty="0">
                <a:effectLst/>
                <a:latin typeface="Calibri" panose="020F0502020204030204" pitchFamily="34" charset="0"/>
                <a:cs typeface="Calibri" panose="020F0502020204030204" pitchFamily="34" charset="0"/>
              </a:rPr>
              <a:t>(1), 21–44 </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2695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7" name="Picture 4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2" name="Picture 6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4" name="Rectangle 6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Title 14">
            <a:extLst>
              <a:ext uri="{FF2B5EF4-FFF2-40B4-BE49-F238E27FC236}">
                <a16:creationId xmlns:a16="http://schemas.microsoft.com/office/drawing/2014/main" id="{1F772240-E198-6A34-4453-98DC2D431945}"/>
              </a:ext>
            </a:extLst>
          </p:cNvPr>
          <p:cNvSpPr>
            <a:spLocks noGrp="1"/>
          </p:cNvSpPr>
          <p:nvPr>
            <p:ph type="title"/>
          </p:nvPr>
        </p:nvSpPr>
        <p:spPr>
          <a:xfrm>
            <a:off x="524065" y="825046"/>
            <a:ext cx="3326650" cy="2901781"/>
          </a:xfrm>
        </p:spPr>
        <p:txBody>
          <a:bodyPr vert="horz" lIns="91440" tIns="45720" rIns="91440" bIns="45720" rtlCol="0" anchor="b">
            <a:normAutofit/>
          </a:bodyPr>
          <a:lstStyle/>
          <a:p>
            <a:pPr algn="r"/>
            <a:r>
              <a:rPr lang="en-US" sz="4000" u="none" strike="noStrike" dirty="0">
                <a:solidFill>
                  <a:srgbClr val="C00000"/>
                </a:solidFill>
                <a:effectLst/>
              </a:rPr>
              <a:t>“Online Teacher Identity”</a:t>
            </a:r>
          </a:p>
        </p:txBody>
      </p:sp>
      <p:sp>
        <p:nvSpPr>
          <p:cNvPr id="17" name="Text Placeholder 16">
            <a:extLst>
              <a:ext uri="{FF2B5EF4-FFF2-40B4-BE49-F238E27FC236}">
                <a16:creationId xmlns:a16="http://schemas.microsoft.com/office/drawing/2014/main" id="{0FDB6EAF-163B-2645-DFAD-8B39AA3D517B}"/>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i="0" u="none" strike="noStrike" dirty="0">
                <a:solidFill>
                  <a:schemeClr val="bg1">
                    <a:lumMod val="50000"/>
                  </a:schemeClr>
                </a:solidFill>
                <a:effectLst/>
              </a:rPr>
              <a:t>F. Hafsa</a:t>
            </a:r>
            <a:r>
              <a:rPr lang="en-US" sz="2800" dirty="0">
                <a:solidFill>
                  <a:schemeClr val="bg1">
                    <a:lumMod val="50000"/>
                  </a:schemeClr>
                </a:solidFill>
              </a:rPr>
              <a:t> &amp; </a:t>
            </a:r>
            <a:r>
              <a:rPr lang="en-US" sz="2800" i="0" u="none" strike="noStrike" dirty="0">
                <a:solidFill>
                  <a:schemeClr val="bg1">
                    <a:lumMod val="50000"/>
                  </a:schemeClr>
                </a:solidFill>
                <a:effectLst/>
              </a:rPr>
              <a:t>R. </a:t>
            </a:r>
            <a:r>
              <a:rPr lang="en-US" sz="2800" i="0" u="none" strike="noStrike" dirty="0" err="1">
                <a:solidFill>
                  <a:schemeClr val="bg1">
                    <a:lumMod val="50000"/>
                  </a:schemeClr>
                </a:solidFill>
                <a:effectLst/>
              </a:rPr>
              <a:t>Borasi</a:t>
            </a:r>
            <a:r>
              <a:rPr lang="en-US" sz="2800" i="0" u="none" strike="noStrike" dirty="0">
                <a:solidFill>
                  <a:schemeClr val="bg1">
                    <a:lumMod val="50000"/>
                  </a:schemeClr>
                </a:solidFill>
                <a:effectLst/>
              </a:rPr>
              <a:t> </a:t>
            </a:r>
            <a:r>
              <a:rPr lang="en-US" sz="2800" dirty="0">
                <a:solidFill>
                  <a:schemeClr val="bg1">
                    <a:lumMod val="50000"/>
                  </a:schemeClr>
                </a:solidFill>
              </a:rPr>
              <a:t>(2019)</a:t>
            </a:r>
          </a:p>
        </p:txBody>
      </p:sp>
      <p:sp>
        <p:nvSpPr>
          <p:cNvPr id="68" name="Rectangle 6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44">
            <a:extLst>
              <a:ext uri="{FF2B5EF4-FFF2-40B4-BE49-F238E27FC236}">
                <a16:creationId xmlns:a16="http://schemas.microsoft.com/office/drawing/2014/main" id="{96FF0A5D-4674-4AA7-16A0-4352FE931DD4}"/>
              </a:ext>
            </a:extLst>
          </p:cNvPr>
          <p:cNvPicPr>
            <a:picLocks noGrp="1" noChangeAspect="1"/>
          </p:cNvPicPr>
          <p:nvPr>
            <p:ph sz="quarter" idx="13"/>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51000"/>
                    </a14:imgEffect>
                    <a14:imgEffect>
                      <a14:colorTemperature colorTemp="11200"/>
                    </a14:imgEffect>
                    <a14:imgEffect>
                      <a14:saturation sat="400000"/>
                    </a14:imgEffect>
                    <a14:imgEffect>
                      <a14:brightnessContrast bright="1000" contrast="29000"/>
                    </a14:imgEffect>
                  </a14:imgLayer>
                </a14:imgProps>
              </a:ext>
            </a:extLst>
          </a:blip>
          <a:stretch>
            <a:fillRect/>
          </a:stretch>
        </p:blipFill>
        <p:spPr>
          <a:xfrm>
            <a:off x="5344258" y="1123895"/>
            <a:ext cx="6171370" cy="4242816"/>
          </a:xfrm>
          <a:prstGeom prst="rect">
            <a:avLst/>
          </a:prstGeom>
        </p:spPr>
      </p:pic>
      <p:sp>
        <p:nvSpPr>
          <p:cNvPr id="3" name="TextBox 2">
            <a:extLst>
              <a:ext uri="{FF2B5EF4-FFF2-40B4-BE49-F238E27FC236}">
                <a16:creationId xmlns:a16="http://schemas.microsoft.com/office/drawing/2014/main" id="{B4F78BDD-2910-6A17-A26D-F7D3B86AF56F}"/>
              </a:ext>
            </a:extLst>
          </p:cNvPr>
          <p:cNvSpPr txBox="1"/>
          <p:nvPr/>
        </p:nvSpPr>
        <p:spPr>
          <a:xfrm>
            <a:off x="5922069" y="5540039"/>
            <a:ext cx="5574069" cy="523220"/>
          </a:xfrm>
          <a:prstGeom prst="rect">
            <a:avLst/>
          </a:prstGeom>
          <a:noFill/>
        </p:spPr>
        <p:txBody>
          <a:bodyPr wrap="square">
            <a:spAutoFit/>
          </a:bodyPr>
          <a:lstStyle/>
          <a:p>
            <a:pPr algn="r"/>
            <a:r>
              <a:rPr lang="en-US" sz="1400" i="0" strike="noStrike" dirty="0">
                <a:effectLst/>
                <a:latin typeface="Raleway" pitchFamily="2" charset="77"/>
                <a:hlinkClick r:id="rId6">
                  <a:extLst>
                    <a:ext uri="{A12FA001-AC4F-418D-AE19-62706E023703}">
                      <ahyp:hlinkClr xmlns:ahyp="http://schemas.microsoft.com/office/drawing/2018/hyperlinkcolor" val="tx"/>
                    </a:ext>
                  </a:extLst>
                </a:hlinkClick>
              </a:rPr>
              <a:t>Center for Learning in the Digital Age (LiDA)</a:t>
            </a:r>
            <a:endParaRPr lang="en-US" sz="1400" i="0" strike="noStrike" dirty="0">
              <a:effectLst/>
              <a:latin typeface="Raleway" pitchFamily="2" charset="77"/>
            </a:endParaRPr>
          </a:p>
          <a:p>
            <a:pPr algn="r"/>
            <a:r>
              <a:rPr lang="en-US" sz="1400" i="0" strike="noStrike" dirty="0">
                <a:effectLst/>
                <a:latin typeface="Raleway" pitchFamily="2" charset="77"/>
              </a:rPr>
              <a:t>Transforming Education by Leveraging Digital Technologies</a:t>
            </a:r>
          </a:p>
        </p:txBody>
      </p:sp>
    </p:spTree>
    <p:extLst>
      <p:ext uri="{BB962C8B-B14F-4D97-AF65-F5344CB8AC3E}">
        <p14:creationId xmlns:p14="http://schemas.microsoft.com/office/powerpoint/2010/main" val="31841595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3"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3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Title 14">
            <a:extLst>
              <a:ext uri="{FF2B5EF4-FFF2-40B4-BE49-F238E27FC236}">
                <a16:creationId xmlns:a16="http://schemas.microsoft.com/office/drawing/2014/main" id="{1F772240-E198-6A34-4453-98DC2D431945}"/>
              </a:ext>
            </a:extLst>
          </p:cNvPr>
          <p:cNvSpPr>
            <a:spLocks noGrp="1"/>
          </p:cNvSpPr>
          <p:nvPr>
            <p:ph type="title"/>
          </p:nvPr>
        </p:nvSpPr>
        <p:spPr>
          <a:xfrm>
            <a:off x="147145" y="1304458"/>
            <a:ext cx="3626168" cy="2901781"/>
          </a:xfrm>
        </p:spPr>
        <p:txBody>
          <a:bodyPr vert="horz" lIns="91440" tIns="45720" rIns="91440" bIns="45720" rtlCol="0" anchor="b">
            <a:normAutofit/>
          </a:bodyPr>
          <a:lstStyle/>
          <a:p>
            <a:pPr algn="r"/>
            <a:r>
              <a:rPr lang="en-US" b="1" u="none" strike="noStrike" dirty="0"/>
              <a:t>“Language Teacher Identity”</a:t>
            </a:r>
            <a:br>
              <a:rPr lang="en-US" b="1" i="1" u="none" strike="noStrike" dirty="0"/>
            </a:br>
            <a:endParaRPr lang="en-US" i="1" dirty="0"/>
          </a:p>
        </p:txBody>
      </p:sp>
      <p:sp>
        <p:nvSpPr>
          <p:cNvPr id="17" name="Text Placeholder 16">
            <a:extLst>
              <a:ext uri="{FF2B5EF4-FFF2-40B4-BE49-F238E27FC236}">
                <a16:creationId xmlns:a16="http://schemas.microsoft.com/office/drawing/2014/main" id="{0FDB6EAF-163B-2645-DFAD-8B39AA3D517B}"/>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dirty="0">
                <a:solidFill>
                  <a:schemeClr val="bg1">
                    <a:lumMod val="50000"/>
                  </a:schemeClr>
                </a:solidFill>
              </a:rPr>
              <a:t>H. </a:t>
            </a:r>
            <a:r>
              <a:rPr lang="en-US" sz="2800" dirty="0" err="1">
                <a:solidFill>
                  <a:schemeClr val="bg1">
                    <a:lumMod val="50000"/>
                  </a:schemeClr>
                </a:solidFill>
              </a:rPr>
              <a:t>Kayi</a:t>
            </a:r>
            <a:r>
              <a:rPr lang="en-US" sz="2800" dirty="0">
                <a:solidFill>
                  <a:schemeClr val="bg1">
                    <a:lumMod val="50000"/>
                  </a:schemeClr>
                </a:solidFill>
              </a:rPr>
              <a:t>-AYDAR (2019)</a:t>
            </a:r>
          </a:p>
        </p:txBody>
      </p:sp>
      <p:sp>
        <p:nvSpPr>
          <p:cNvPr id="31" name="Rectangle 4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Rectangle 4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9" name="Rectangle 4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AB3C67-A5D1-A751-D683-3D2E3C960D90}"/>
              </a:ext>
            </a:extLst>
          </p:cNvPr>
          <p:cNvSpPr>
            <a:spLocks noGrp="1"/>
          </p:cNvSpPr>
          <p:nvPr>
            <p:ph sz="quarter" idx="13"/>
          </p:nvPr>
        </p:nvSpPr>
        <p:spPr>
          <a:xfrm>
            <a:off x="5046132" y="685800"/>
            <a:ext cx="6682574" cy="4688785"/>
          </a:xfrm>
        </p:spPr>
        <p:txBody>
          <a:bodyPr/>
          <a:lstStyle/>
          <a:p>
            <a:pPr marL="0" indent="0">
              <a:buNone/>
            </a:pPr>
            <a:endParaRPr lang="en-US" dirty="0"/>
          </a:p>
        </p:txBody>
      </p:sp>
      <p:sp>
        <p:nvSpPr>
          <p:cNvPr id="5" name="TextBox 4">
            <a:extLst>
              <a:ext uri="{FF2B5EF4-FFF2-40B4-BE49-F238E27FC236}">
                <a16:creationId xmlns:a16="http://schemas.microsoft.com/office/drawing/2014/main" id="{7CF17C8F-BF8F-0E73-1063-58BB5B4344D2}"/>
              </a:ext>
            </a:extLst>
          </p:cNvPr>
          <p:cNvSpPr txBox="1"/>
          <p:nvPr/>
        </p:nvSpPr>
        <p:spPr>
          <a:xfrm>
            <a:off x="5450360" y="741397"/>
            <a:ext cx="6263326" cy="5324535"/>
          </a:xfrm>
          <a:prstGeom prst="rect">
            <a:avLst/>
          </a:prstGeom>
          <a:noFill/>
        </p:spPr>
        <p:txBody>
          <a:bodyPr wrap="square">
            <a:spAutoFit/>
          </a:bodyPr>
          <a:lstStyle/>
          <a:p>
            <a:pPr algn="ctr"/>
            <a:r>
              <a:rPr lang="en-US" sz="2400" b="1" dirty="0">
                <a:solidFill>
                  <a:srgbClr val="C00000"/>
                </a:solidFill>
                <a:effectLst/>
                <a:latin typeface="AdvOTb65e897d.B"/>
              </a:rPr>
              <a:t>(C)  </a:t>
            </a:r>
            <a:r>
              <a:rPr lang="en-US" sz="2400" b="1" dirty="0">
                <a:solidFill>
                  <a:srgbClr val="C00000"/>
                </a:solidFill>
                <a:effectLst/>
                <a:latin typeface="AdvOT1ef757c0"/>
              </a:rPr>
              <a:t>Kinds of Language </a:t>
            </a:r>
            <a:r>
              <a:rPr lang="en-US" sz="2400" b="1" dirty="0">
                <a:solidFill>
                  <a:srgbClr val="C00000"/>
                </a:solidFill>
                <a:latin typeface="AdvOT1ef757c0"/>
              </a:rPr>
              <a:t>T</a:t>
            </a:r>
            <a:r>
              <a:rPr lang="en-US" sz="2400" b="1" dirty="0">
                <a:solidFill>
                  <a:srgbClr val="C00000"/>
                </a:solidFill>
                <a:effectLst/>
                <a:latin typeface="AdvOT1ef757c0"/>
              </a:rPr>
              <a:t>eacher </a:t>
            </a:r>
            <a:r>
              <a:rPr lang="en-US" sz="2400" b="1" dirty="0">
                <a:solidFill>
                  <a:srgbClr val="C00000"/>
                </a:solidFill>
                <a:latin typeface="AdvOT1ef757c0"/>
              </a:rPr>
              <a:t>I</a:t>
            </a:r>
            <a:r>
              <a:rPr lang="en-US" sz="2400" b="1" dirty="0">
                <a:solidFill>
                  <a:srgbClr val="C00000"/>
                </a:solidFill>
                <a:effectLst/>
                <a:latin typeface="AdvOT1ef757c0"/>
              </a:rPr>
              <a:t>dentities</a:t>
            </a:r>
            <a:br>
              <a:rPr lang="en-US" sz="1800" dirty="0">
                <a:effectLst/>
                <a:latin typeface="AdvOT1ef757c0"/>
              </a:rPr>
            </a:br>
            <a:r>
              <a:rPr lang="en-US" sz="1800" dirty="0">
                <a:effectLst/>
                <a:latin typeface="AdvOT1ef757c0"/>
              </a:rPr>
              <a:t> </a:t>
            </a:r>
          </a:p>
          <a:p>
            <a:r>
              <a:rPr lang="en-US" sz="1800" b="1" dirty="0">
                <a:effectLst/>
                <a:latin typeface="AdvOTb65e897d.B"/>
              </a:rPr>
              <a:t>C1 </a:t>
            </a:r>
            <a:r>
              <a:rPr lang="en-US" sz="1800" b="1" dirty="0">
                <a:effectLst/>
                <a:latin typeface="AdvOT1ef757c0"/>
              </a:rPr>
              <a:t>Narrated identities: </a:t>
            </a:r>
            <a:r>
              <a:rPr lang="en-US" sz="1800" dirty="0">
                <a:effectLst/>
                <a:latin typeface="AdvOT1ef757c0"/>
              </a:rPr>
              <a:t>Identities defined in narrative contexts </a:t>
            </a:r>
            <a:endParaRPr lang="en-US" dirty="0"/>
          </a:p>
          <a:p>
            <a:br>
              <a:rPr lang="en-US" sz="1800" dirty="0">
                <a:effectLst/>
                <a:latin typeface="AdvOT1ef757c0"/>
              </a:rPr>
            </a:br>
            <a:r>
              <a:rPr lang="en-US" sz="1800" b="1" dirty="0">
                <a:effectLst/>
                <a:latin typeface="AdvOTb65e897d.B"/>
              </a:rPr>
              <a:t>C2 </a:t>
            </a:r>
            <a:r>
              <a:rPr lang="en-US" sz="1800" b="1" dirty="0">
                <a:effectLst/>
                <a:latin typeface="AdvOT1ef757c0"/>
              </a:rPr>
              <a:t>Identities-in-practice: </a:t>
            </a:r>
            <a:r>
              <a:rPr lang="en-US" sz="1800" dirty="0">
                <a:effectLst/>
                <a:latin typeface="AdvOT1ef757c0"/>
              </a:rPr>
              <a:t>Identities defined via teaching practices</a:t>
            </a:r>
            <a:br>
              <a:rPr lang="en-US" sz="1800" dirty="0">
                <a:effectLst/>
                <a:latin typeface="AdvOT1ef757c0"/>
              </a:rPr>
            </a:br>
            <a:br>
              <a:rPr lang="en-US" sz="1800" dirty="0">
                <a:effectLst/>
                <a:latin typeface="AdvOT1ef757c0"/>
              </a:rPr>
            </a:br>
            <a:r>
              <a:rPr lang="en-US" sz="1800" b="1" dirty="0">
                <a:effectLst/>
                <a:latin typeface="AdvOTb65e897d.B"/>
              </a:rPr>
              <a:t>C3 </a:t>
            </a:r>
            <a:r>
              <a:rPr lang="en-US" sz="1800" b="1" dirty="0">
                <a:effectLst/>
                <a:latin typeface="AdvOT1ef757c0"/>
              </a:rPr>
              <a:t>Gendered identities: </a:t>
            </a:r>
            <a:r>
              <a:rPr lang="en-US" sz="1800" dirty="0">
                <a:effectLst/>
                <a:latin typeface="AdvOT1ef757c0"/>
              </a:rPr>
              <a:t>The role of gender and sexual</a:t>
            </a:r>
            <a:br>
              <a:rPr lang="en-US" sz="1800" dirty="0">
                <a:effectLst/>
                <a:latin typeface="AdvOT1ef757c0"/>
              </a:rPr>
            </a:br>
            <a:r>
              <a:rPr lang="en-US" sz="1800" dirty="0">
                <a:effectLst/>
                <a:latin typeface="AdvOT1ef757c0"/>
              </a:rPr>
              <a:t>      orientation in teacher identity development </a:t>
            </a:r>
            <a:endParaRPr lang="en-US" dirty="0"/>
          </a:p>
          <a:p>
            <a:endParaRPr lang="en-US" dirty="0">
              <a:effectLst/>
            </a:endParaRPr>
          </a:p>
          <a:p>
            <a:r>
              <a:rPr lang="en-US" sz="1800" b="1" dirty="0">
                <a:effectLst/>
                <a:latin typeface="AdvOTb65e897d.B"/>
              </a:rPr>
              <a:t>C4 </a:t>
            </a:r>
            <a:r>
              <a:rPr lang="en-US" sz="1800" b="1" dirty="0">
                <a:effectLst/>
                <a:latin typeface="AdvOT1ef757c0"/>
              </a:rPr>
              <a:t>Future selves: </a:t>
            </a:r>
            <a:r>
              <a:rPr lang="en-US" sz="1800" dirty="0">
                <a:effectLst/>
                <a:latin typeface="AdvOT1ef757c0"/>
              </a:rPr>
              <a:t>How teachers perceive themselves in the</a:t>
            </a:r>
            <a:br>
              <a:rPr lang="en-US" sz="1800" dirty="0">
                <a:effectLst/>
                <a:latin typeface="AdvOT1ef757c0"/>
              </a:rPr>
            </a:br>
            <a:r>
              <a:rPr lang="en-US" sz="1800" dirty="0">
                <a:effectLst/>
                <a:latin typeface="AdvOT1ef757c0"/>
              </a:rPr>
              <a:t>      future </a:t>
            </a:r>
            <a:endParaRPr lang="en-US" dirty="0"/>
          </a:p>
          <a:p>
            <a:r>
              <a:rPr lang="en-US" sz="1800" dirty="0">
                <a:effectLst/>
                <a:latin typeface="AdvOT1ef757c0"/>
              </a:rPr>
              <a:t> </a:t>
            </a:r>
            <a:endParaRPr lang="en-US" dirty="0">
              <a:effectLst/>
            </a:endParaRPr>
          </a:p>
          <a:p>
            <a:r>
              <a:rPr lang="en-US" sz="1800" b="1" dirty="0">
                <a:effectLst/>
                <a:latin typeface="AdvOTb65e897d.B"/>
              </a:rPr>
              <a:t>C5 </a:t>
            </a:r>
            <a:r>
              <a:rPr lang="en-US" sz="1800" b="1" dirty="0">
                <a:effectLst/>
                <a:latin typeface="AdvOT1ef757c0"/>
              </a:rPr>
              <a:t>Sociocultural identities: </a:t>
            </a:r>
            <a:r>
              <a:rPr lang="en-US" b="1" dirty="0">
                <a:latin typeface="AdvOT1ef757c0"/>
              </a:rPr>
              <a:t>T</a:t>
            </a:r>
            <a:r>
              <a:rPr lang="en-US" sz="1800" dirty="0">
                <a:effectLst/>
                <a:latin typeface="AdvOT1ef757c0"/>
              </a:rPr>
              <a:t>eacher identities with a particular</a:t>
            </a:r>
            <a:br>
              <a:rPr lang="en-US" sz="1800" dirty="0">
                <a:effectLst/>
                <a:latin typeface="AdvOT1ef757c0"/>
              </a:rPr>
            </a:br>
            <a:r>
              <a:rPr lang="en-US" sz="1800" dirty="0">
                <a:effectLst/>
                <a:latin typeface="AdvOT1ef757c0"/>
              </a:rPr>
              <a:t>      focus on the link between language and culture </a:t>
            </a:r>
            <a:br>
              <a:rPr lang="en-US" sz="1800" dirty="0">
                <a:effectLst/>
                <a:latin typeface="AdvOT1ef757c0"/>
              </a:rPr>
            </a:br>
            <a:endParaRPr lang="en-US" sz="1800" dirty="0">
              <a:effectLst/>
              <a:latin typeface="AdvOT1ef757c0"/>
            </a:endParaRPr>
          </a:p>
          <a:p>
            <a:pPr algn="r"/>
            <a:endParaRPr lang="en-US" sz="1400" dirty="0">
              <a:effectLst/>
              <a:latin typeface="AdvOT7d6df7ab.I"/>
            </a:endParaRPr>
          </a:p>
          <a:p>
            <a:pPr algn="r"/>
            <a:r>
              <a:rPr lang="en-US" sz="1400" dirty="0">
                <a:effectLst/>
                <a:latin typeface="AdvOT7d6df7ab.I"/>
              </a:rPr>
              <a:t>“Language Teacher Identity,” </a:t>
            </a:r>
            <a:r>
              <a:rPr lang="en-US" sz="1400" i="1" dirty="0">
                <a:effectLst/>
                <a:latin typeface="AdvOT7d6df7ab.I"/>
              </a:rPr>
              <a:t>Language Teaching </a:t>
            </a:r>
            <a:r>
              <a:rPr lang="en-US" sz="1400" dirty="0">
                <a:effectLst/>
                <a:latin typeface="AdvOT1ef757c0"/>
              </a:rPr>
              <a:t>(2019), </a:t>
            </a:r>
            <a:r>
              <a:rPr lang="en-US" sz="1400" dirty="0">
                <a:effectLst/>
                <a:latin typeface="AdvOTb65e897d.B"/>
              </a:rPr>
              <a:t>52</a:t>
            </a:r>
            <a:r>
              <a:rPr lang="en-US" sz="1400" dirty="0">
                <a:effectLst/>
                <a:latin typeface="AdvOT1ef757c0"/>
              </a:rPr>
              <a:t>, 281</a:t>
            </a:r>
            <a:r>
              <a:rPr lang="en-US" sz="1400" dirty="0">
                <a:effectLst/>
                <a:latin typeface="AdvOT1ef757c0+20"/>
              </a:rPr>
              <a:t>–</a:t>
            </a:r>
            <a:r>
              <a:rPr lang="en-US" sz="1400" dirty="0">
                <a:effectLst/>
                <a:latin typeface="AdvOT1ef757c0"/>
              </a:rPr>
              <a:t>295.</a:t>
            </a:r>
            <a:endParaRPr lang="en-US" sz="1400" dirty="0"/>
          </a:p>
          <a:p>
            <a:endParaRPr lang="en-US" dirty="0"/>
          </a:p>
          <a:p>
            <a:endParaRPr lang="en-US" dirty="0">
              <a:effectLst/>
            </a:endParaRPr>
          </a:p>
        </p:txBody>
      </p:sp>
    </p:spTree>
    <p:extLst>
      <p:ext uri="{BB962C8B-B14F-4D97-AF65-F5344CB8AC3E}">
        <p14:creationId xmlns:p14="http://schemas.microsoft.com/office/powerpoint/2010/main" val="216993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3"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3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Title 14">
            <a:extLst>
              <a:ext uri="{FF2B5EF4-FFF2-40B4-BE49-F238E27FC236}">
                <a16:creationId xmlns:a16="http://schemas.microsoft.com/office/drawing/2014/main" id="{1F772240-E198-6A34-4453-98DC2D431945}"/>
              </a:ext>
            </a:extLst>
          </p:cNvPr>
          <p:cNvSpPr>
            <a:spLocks noGrp="1"/>
          </p:cNvSpPr>
          <p:nvPr>
            <p:ph type="title"/>
          </p:nvPr>
        </p:nvSpPr>
        <p:spPr>
          <a:xfrm>
            <a:off x="147145" y="1304458"/>
            <a:ext cx="3626168" cy="2901781"/>
          </a:xfrm>
        </p:spPr>
        <p:txBody>
          <a:bodyPr vert="horz" lIns="91440" tIns="45720" rIns="91440" bIns="45720" rtlCol="0" anchor="b">
            <a:normAutofit/>
          </a:bodyPr>
          <a:lstStyle/>
          <a:p>
            <a:pPr algn="r"/>
            <a:r>
              <a:rPr lang="en-US" b="1" i="1" u="none" strike="noStrike" dirty="0"/>
              <a:t>Language Teacher Educator Identity</a:t>
            </a:r>
            <a:br>
              <a:rPr lang="en-US" b="1" i="1" u="none" strike="noStrike" dirty="0"/>
            </a:br>
            <a:endParaRPr lang="en-US" i="1" dirty="0"/>
          </a:p>
        </p:txBody>
      </p:sp>
      <p:sp>
        <p:nvSpPr>
          <p:cNvPr id="17" name="Text Placeholder 16">
            <a:extLst>
              <a:ext uri="{FF2B5EF4-FFF2-40B4-BE49-F238E27FC236}">
                <a16:creationId xmlns:a16="http://schemas.microsoft.com/office/drawing/2014/main" id="{0FDB6EAF-163B-2645-DFAD-8B39AA3D517B}"/>
              </a:ext>
            </a:extLst>
          </p:cNvPr>
          <p:cNvSpPr>
            <a:spLocks noGrp="1"/>
          </p:cNvSpPr>
          <p:nvPr>
            <p:ph type="body" sz="half" idx="2"/>
          </p:nvPr>
        </p:nvSpPr>
        <p:spPr>
          <a:xfrm>
            <a:off x="446663" y="4206239"/>
            <a:ext cx="3326649" cy="1066971"/>
          </a:xfrm>
        </p:spPr>
        <p:txBody>
          <a:bodyPr vert="horz" lIns="91440" tIns="45720" rIns="91440" bIns="45720" rtlCol="0" anchor="t">
            <a:normAutofit/>
          </a:bodyPr>
          <a:lstStyle/>
          <a:p>
            <a:pPr algn="r"/>
            <a:r>
              <a:rPr lang="en-US" sz="2800" dirty="0">
                <a:solidFill>
                  <a:schemeClr val="bg1">
                    <a:lumMod val="50000"/>
                  </a:schemeClr>
                </a:solidFill>
              </a:rPr>
              <a:t>Gary Barkhuizen (2021)</a:t>
            </a:r>
          </a:p>
        </p:txBody>
      </p:sp>
      <p:sp>
        <p:nvSpPr>
          <p:cNvPr id="31" name="Rectangle 4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Rectangle 4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9" name="Rectangle 4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20">
            <a:extLst>
              <a:ext uri="{FF2B5EF4-FFF2-40B4-BE49-F238E27FC236}">
                <a16:creationId xmlns:a16="http://schemas.microsoft.com/office/drawing/2014/main" id="{46AA0994-82FB-6AE1-5772-87A3CC1A6FF0}"/>
              </a:ext>
            </a:extLst>
          </p:cNvPr>
          <p:cNvPicPr>
            <a:picLocks noGrp="1" noChangeAspect="1"/>
          </p:cNvPicPr>
          <p:nvPr>
            <p:ph sz="quarter" idx="13"/>
          </p:nvPr>
        </p:nvPicPr>
        <p:blipFill>
          <a:blip r:embed="rId4"/>
          <a:stretch>
            <a:fillRect/>
          </a:stretch>
        </p:blipFill>
        <p:spPr>
          <a:xfrm>
            <a:off x="5531628" y="570677"/>
            <a:ext cx="5846797" cy="5262118"/>
          </a:xfrm>
          <a:prstGeom prst="rect">
            <a:avLst/>
          </a:prstGeom>
        </p:spPr>
      </p:pic>
      <p:sp>
        <p:nvSpPr>
          <p:cNvPr id="3" name="TextBox 2">
            <a:extLst>
              <a:ext uri="{FF2B5EF4-FFF2-40B4-BE49-F238E27FC236}">
                <a16:creationId xmlns:a16="http://schemas.microsoft.com/office/drawing/2014/main" id="{1AB6E5A6-6F58-4B4E-EE53-006DD84B13E2}"/>
              </a:ext>
            </a:extLst>
          </p:cNvPr>
          <p:cNvSpPr txBox="1"/>
          <p:nvPr/>
        </p:nvSpPr>
        <p:spPr>
          <a:xfrm>
            <a:off x="5191217" y="6020120"/>
            <a:ext cx="6138040" cy="307777"/>
          </a:xfrm>
          <a:prstGeom prst="rect">
            <a:avLst/>
          </a:prstGeom>
          <a:noFill/>
        </p:spPr>
        <p:txBody>
          <a:bodyPr wrap="square">
            <a:spAutoFit/>
          </a:bodyPr>
          <a:lstStyle/>
          <a:p>
            <a:pPr algn="r"/>
            <a:r>
              <a:rPr lang="en-US" sz="1400" i="0" u="none" strike="noStrike" dirty="0">
                <a:solidFill>
                  <a:srgbClr val="333333"/>
                </a:solidFill>
                <a:effectLst/>
                <a:latin typeface="Noto Sans" panose="020B0502040504020204" pitchFamily="34" charset="0"/>
              </a:rPr>
              <a:t>Published online by Cambridge University Press:  </a:t>
            </a:r>
            <a:r>
              <a:rPr lang="en-US" sz="1400" i="0" u="none" strike="noStrike" dirty="0">
                <a:solidFill>
                  <a:srgbClr val="333333"/>
                </a:solidFill>
                <a:effectLst/>
                <a:latin typeface="inherit"/>
              </a:rPr>
              <a:t>17 February 2021</a:t>
            </a:r>
            <a:endParaRPr lang="en-US" sz="1400" dirty="0"/>
          </a:p>
        </p:txBody>
      </p:sp>
    </p:spTree>
    <p:extLst>
      <p:ext uri="{BB962C8B-B14F-4D97-AF65-F5344CB8AC3E}">
        <p14:creationId xmlns:p14="http://schemas.microsoft.com/office/powerpoint/2010/main" val="1053348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0"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2"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4"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6"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2C53C8BF-9653-4474-9153-4FE835420D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7C08F021-28CE-479A-B96B-5252A9DDF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7" y="0"/>
            <a:ext cx="7107594"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09507514-A010-4863-8E99-AB3983760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1" y="0"/>
            <a:ext cx="675601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87246A9A-0D12-6CD1-8045-C0496216791F}"/>
              </a:ext>
            </a:extLst>
          </p:cNvPr>
          <p:cNvSpPr>
            <a:spLocks noGrp="1"/>
          </p:cNvSpPr>
          <p:nvPr>
            <p:ph type="title"/>
          </p:nvPr>
        </p:nvSpPr>
        <p:spPr>
          <a:xfrm>
            <a:off x="459934" y="1304458"/>
            <a:ext cx="5778684" cy="2901781"/>
          </a:xfrm>
        </p:spPr>
        <p:txBody>
          <a:bodyPr vert="horz" lIns="91440" tIns="45720" rIns="91440" bIns="45720" rtlCol="0" anchor="b">
            <a:normAutofit/>
          </a:bodyPr>
          <a:lstStyle/>
          <a:p>
            <a:pPr algn="r"/>
            <a:r>
              <a:rPr lang="en-US" sz="6800">
                <a:solidFill>
                  <a:schemeClr val="accent1"/>
                </a:solidFill>
              </a:rPr>
              <a:t>Language learner Identity</a:t>
            </a:r>
          </a:p>
        </p:txBody>
      </p:sp>
      <p:sp>
        <p:nvSpPr>
          <p:cNvPr id="54" name="Rectangle 53">
            <a:extLst>
              <a:ext uri="{FF2B5EF4-FFF2-40B4-BE49-F238E27FC236}">
                <a16:creationId xmlns:a16="http://schemas.microsoft.com/office/drawing/2014/main" id="{C015C3BB-3CA4-4964-8FB4-7DA3FBB63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8" y="0"/>
            <a:ext cx="6720840"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a16="http://schemas.microsoft.com/office/drawing/2014/main" id="{7941F53E-EAF1-4AF0-9386-A74DFBA20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 y="5762147"/>
            <a:ext cx="6720840"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D7210737-D731-4ED9-8D08-A238C71D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188" y="450792"/>
            <a:ext cx="4171517"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ith a mustache&#10;&#10;Description automatically generated with low confidence">
            <a:extLst>
              <a:ext uri="{FF2B5EF4-FFF2-40B4-BE49-F238E27FC236}">
                <a16:creationId xmlns:a16="http://schemas.microsoft.com/office/drawing/2014/main" id="{DB10F747-B1B4-4837-764C-7076F548124F}"/>
              </a:ext>
            </a:extLst>
          </p:cNvPr>
          <p:cNvPicPr>
            <a:picLocks noGrp="1" noChangeAspect="1"/>
          </p:cNvPicPr>
          <p:nvPr>
            <p:ph idx="1"/>
          </p:nvPr>
        </p:nvPicPr>
        <p:blipFill rotWithShape="1">
          <a:blip r:embed="rId4"/>
          <a:stretch/>
        </p:blipFill>
        <p:spPr>
          <a:xfrm>
            <a:off x="7744389" y="784695"/>
            <a:ext cx="3797188" cy="5244634"/>
          </a:xfrm>
          <a:prstGeom prst="rect">
            <a:avLst/>
          </a:prstGeom>
        </p:spPr>
      </p:pic>
    </p:spTree>
    <p:extLst>
      <p:ext uri="{BB962C8B-B14F-4D97-AF65-F5344CB8AC3E}">
        <p14:creationId xmlns:p14="http://schemas.microsoft.com/office/powerpoint/2010/main" val="2511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{FF3C310E-752E-134A-947D-91CE21A48379}tf10001077</Template>
  <TotalTime>7415</TotalTime>
  <Words>1094</Words>
  <Application>Microsoft Macintosh PowerPoint</Application>
  <PresentationFormat>Widescreen</PresentationFormat>
  <Paragraphs>151</Paragraphs>
  <Slides>30</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-apple-system</vt:lpstr>
      <vt:lpstr>AdvOT1ef757c0</vt:lpstr>
      <vt:lpstr>AdvOT1ef757c0+20</vt:lpstr>
      <vt:lpstr>AdvOT7d6df7ab.I</vt:lpstr>
      <vt:lpstr>AdvOTb65e897d.B</vt:lpstr>
      <vt:lpstr>Arial</vt:lpstr>
      <vt:lpstr>Arial,Italic</vt:lpstr>
      <vt:lpstr>Calibri</vt:lpstr>
      <vt:lpstr>Code2000</vt:lpstr>
      <vt:lpstr>Impact</vt:lpstr>
      <vt:lpstr>inherit</vt:lpstr>
      <vt:lpstr>Noto Sans</vt:lpstr>
      <vt:lpstr>PT Sans Caption</vt:lpstr>
      <vt:lpstr>Raleway</vt:lpstr>
      <vt:lpstr>Verdana</vt:lpstr>
      <vt:lpstr>Main Event</vt:lpstr>
      <vt:lpstr>Teaching [Russian] while [Brown]</vt:lpstr>
      <vt:lpstr>Language Teacher Identity</vt:lpstr>
      <vt:lpstr>Language teacher identity (LTI)</vt:lpstr>
      <vt:lpstr>“Race and the identity of the nonnative esl teacher”</vt:lpstr>
      <vt:lpstr>“Theorizing Language Teacher Identity:  3 perspectives and beyond” </vt:lpstr>
      <vt:lpstr>“Online Teacher Identity”</vt:lpstr>
      <vt:lpstr>“Language Teacher Identity” </vt:lpstr>
      <vt:lpstr>Language Teacher Educator Identity </vt:lpstr>
      <vt:lpstr>Language learner Identity</vt:lpstr>
      <vt:lpstr>Profiles of learners in Language Courses</vt:lpstr>
      <vt:lpstr>Isaiah Berlin:  On Hedgehogs and Foxes</vt:lpstr>
      <vt:lpstr>Berlin’s Dichotomy</vt:lpstr>
      <vt:lpstr>Myers-Briggs type indicator</vt:lpstr>
      <vt:lpstr>PowerPoint Presentation</vt:lpstr>
      <vt:lpstr>Howard Gardner’s Multiple Intelligences and the Learner</vt:lpstr>
      <vt:lpstr>Frames of Mind :  Multiple Intelligences</vt:lpstr>
      <vt:lpstr>PowerPoint Presentation</vt:lpstr>
      <vt:lpstr>Betty Lou Leaver: Teaching Everyone</vt:lpstr>
      <vt:lpstr>Teaching the Whole Class</vt:lpstr>
      <vt:lpstr>Leaver’s Categories</vt:lpstr>
      <vt:lpstr>“It’s all about hybridity, ¿tú sabes ?”  Jesse, in Come and Take it Day   (2001)</vt:lpstr>
      <vt:lpstr>Intersectional Learner identities</vt:lpstr>
      <vt:lpstr>Intersectional Learner identities</vt:lpstr>
      <vt:lpstr>Hegemony and Available L2/c2 texts</vt:lpstr>
      <vt:lpstr>¡Avancemos!</vt:lpstr>
      <vt:lpstr>Français interactif</vt:lpstr>
      <vt:lpstr>Голоса 5th ed. </vt:lpstr>
      <vt:lpstr>PowerPoint Presentation</vt:lpstr>
      <vt:lpstr>“There is no hierarchy of oppressions”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(Guilty of) Teaching Russian while Brown</dc:title>
  <dc:creator>Thomas Garza</dc:creator>
  <cp:lastModifiedBy>Thomas Garza</cp:lastModifiedBy>
  <cp:revision>34</cp:revision>
  <dcterms:created xsi:type="dcterms:W3CDTF">2023-06-15T17:34:46Z</dcterms:created>
  <dcterms:modified xsi:type="dcterms:W3CDTF">2023-09-13T17:12:36Z</dcterms:modified>
</cp:coreProperties>
</file>