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620"/>
    <a:srgbClr val="015F86"/>
    <a:srgbClr val="02A8B6"/>
    <a:srgbClr val="44695A"/>
    <a:srgbClr val="BF5600"/>
    <a:srgbClr val="D6D3C4"/>
    <a:srgbClr val="E2631F"/>
    <a:srgbClr val="E16E1C"/>
    <a:srgbClr val="D6D4C4"/>
    <a:srgbClr val="334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23"/>
    <p:restoredTop sz="94836"/>
  </p:normalViewPr>
  <p:slideViewPr>
    <p:cSldViewPr snapToGrid="0" snapToObjects="1" showGuides="1">
      <p:cViewPr varScale="1">
        <p:scale>
          <a:sx n="70" d="100"/>
          <a:sy n="70" d="100"/>
        </p:scale>
        <p:origin x="2892" y="72"/>
      </p:cViewPr>
      <p:guideLst>
        <p:guide orient="horz" pos="64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37F49-38E9-8640-AC26-5E1929EEBFD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4C615-1AA8-354D-AEB7-219DEFF4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8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SSB 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C615-1AA8-354D-AEB7-219DEFF448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51A0-4BC7-9C40-B196-A34174E900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10-3642-8A48-A209-9B41A031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51A0-4BC7-9C40-B196-A34174E900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10-3642-8A48-A209-9B41A031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51A0-4BC7-9C40-B196-A34174E900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10-3642-8A48-A209-9B41A031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51A0-4BC7-9C40-B196-A34174E900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10-3642-8A48-A209-9B41A031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51A0-4BC7-9C40-B196-A34174E900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10-3642-8A48-A209-9B41A031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51A0-4BC7-9C40-B196-A34174E900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10-3642-8A48-A209-9B41A031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51A0-4BC7-9C40-B196-A34174E900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10-3642-8A48-A209-9B41A031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51A0-4BC7-9C40-B196-A34174E900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10-3642-8A48-A209-9B41A031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51A0-4BC7-9C40-B196-A34174E900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10-3642-8A48-A209-9B41A031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51A0-4BC7-9C40-B196-A34174E900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10-3642-8A48-A209-9B41A031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51A0-4BC7-9C40-B196-A34174E900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10-3642-8A48-A209-9B41A031E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851A0-4BC7-9C40-B196-A34174E900E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D7610-3642-8A48-A209-9B41A031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2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jpg"/><Relationship Id="rId10" Type="http://schemas.openxmlformats.org/officeDocument/2006/relationships/image" Target="../media/image7.emf"/><Relationship Id="rId4" Type="http://schemas.openxmlformats.org/officeDocument/2006/relationships/hyperlink" Target="mailto:ach.dan@austin.utexas.edu" TargetMode="External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93" y="261437"/>
            <a:ext cx="2348614" cy="4364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24779" y="7148320"/>
            <a:ext cx="3591732" cy="2112630"/>
          </a:xfrm>
          <a:prstGeom prst="rect">
            <a:avLst/>
          </a:prstGeom>
          <a:noFill/>
          <a:ln>
            <a:solidFill>
              <a:srgbClr val="D6D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24779" y="7148319"/>
            <a:ext cx="3591732" cy="457525"/>
          </a:xfrm>
          <a:prstGeom prst="rect">
            <a:avLst/>
          </a:prstGeom>
          <a:solidFill>
            <a:srgbClr val="F89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29575" y="798836"/>
            <a:ext cx="5333511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89620"/>
                </a:solidFill>
                <a:latin typeface="Open Sans" charset="0"/>
                <a:ea typeface="Open Sans" charset="0"/>
                <a:cs typeface="Open Sans" charset="0"/>
              </a:rPr>
              <a:t>Computer Science </a:t>
            </a:r>
          </a:p>
          <a:p>
            <a:pPr algn="ctr"/>
            <a:r>
              <a:rPr lang="en-US" sz="2800" b="1" dirty="0" smtClean="0">
                <a:solidFill>
                  <a:srgbClr val="F89620"/>
                </a:solidFill>
                <a:latin typeface="Open Sans" charset="0"/>
                <a:ea typeface="Open Sans" charset="0"/>
                <a:cs typeface="Open Sans" charset="0"/>
              </a:rPr>
              <a:t>Internship </a:t>
            </a:r>
            <a:r>
              <a:rPr lang="en-US" sz="2800" b="1" dirty="0" smtClean="0">
                <a:solidFill>
                  <a:srgbClr val="F89620"/>
                </a:solidFill>
                <a:latin typeface="Open Sans" charset="0"/>
                <a:ea typeface="Open Sans" charset="0"/>
                <a:cs typeface="Open Sans" charset="0"/>
              </a:rPr>
              <a:t>&amp; Exchange </a:t>
            </a:r>
            <a:endParaRPr lang="en-US" sz="2800" b="1" dirty="0" smtClean="0">
              <a:solidFill>
                <a:srgbClr val="F8962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r>
              <a:rPr lang="en-US" sz="2100" b="1" dirty="0" smtClean="0">
                <a:solidFill>
                  <a:srgbClr val="F89620"/>
                </a:solidFill>
                <a:latin typeface="Open Sans" charset="0"/>
                <a:ea typeface="Open Sans" charset="0"/>
                <a:cs typeface="Open Sans" charset="0"/>
              </a:rPr>
              <a:t>at </a:t>
            </a:r>
            <a:r>
              <a:rPr lang="en-US" sz="2100" b="1" dirty="0" smtClean="0">
                <a:solidFill>
                  <a:srgbClr val="F89620"/>
                </a:solidFill>
                <a:latin typeface="Open Sans" charset="0"/>
                <a:ea typeface="Open Sans" charset="0"/>
                <a:cs typeface="Open Sans" charset="0"/>
              </a:rPr>
              <a:t>the </a:t>
            </a:r>
            <a:r>
              <a:rPr lang="en-US" sz="2100" b="1" dirty="0" smtClean="0">
                <a:solidFill>
                  <a:srgbClr val="F89620"/>
                </a:solidFill>
                <a:latin typeface="Open Sans" charset="0"/>
                <a:ea typeface="Open Sans" charset="0"/>
                <a:cs typeface="Open Sans" charset="0"/>
              </a:rPr>
              <a:t>University </a:t>
            </a:r>
            <a:r>
              <a:rPr lang="en-US" sz="2100" b="1" dirty="0" smtClean="0">
                <a:solidFill>
                  <a:srgbClr val="F89620"/>
                </a:solidFill>
                <a:latin typeface="Open Sans" charset="0"/>
                <a:ea typeface="Open Sans" charset="0"/>
                <a:cs typeface="Open Sans" charset="0"/>
              </a:rPr>
              <a:t>of </a:t>
            </a:r>
            <a:r>
              <a:rPr lang="en-US" sz="2100" b="1" dirty="0" err="1">
                <a:solidFill>
                  <a:srgbClr val="F89620"/>
                </a:solidFill>
                <a:latin typeface="Open Sans" charset="0"/>
                <a:ea typeface="Open Sans" charset="0"/>
                <a:cs typeface="Open Sans" charset="0"/>
              </a:rPr>
              <a:t>Würzburg</a:t>
            </a:r>
            <a:r>
              <a:rPr lang="en-US" sz="2100" b="1" dirty="0">
                <a:solidFill>
                  <a:srgbClr val="F89620"/>
                </a:solidFill>
                <a:latin typeface="Open Sans" charset="0"/>
                <a:ea typeface="Open Sans" charset="0"/>
                <a:cs typeface="Open Sans" charset="0"/>
              </a:rPr>
              <a:t>, Germany </a:t>
            </a: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4145457" y="7732259"/>
            <a:ext cx="3368676" cy="1426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050" dirty="0">
                <a:latin typeface="Open Sans" charset="0"/>
                <a:ea typeface="Open Sans" charset="0"/>
                <a:cs typeface="Open Sans" charset="0"/>
              </a:rPr>
              <a:t>Attend an Explore Session for this program:</a:t>
            </a:r>
          </a:p>
          <a:p>
            <a:pPr marL="171450" indent="-171450" algn="l">
              <a:lnSpc>
                <a:spcPct val="100000"/>
              </a:lnSpc>
              <a:buFont typeface="Arial" charset="0"/>
              <a:buChar char="•"/>
            </a:pPr>
            <a:r>
              <a:rPr lang="en-US" sz="1050" b="1" dirty="0">
                <a:latin typeface="Open Sans" charset="0"/>
                <a:ea typeface="Open Sans" charset="0"/>
                <a:cs typeface="Open Sans" charset="0"/>
              </a:rPr>
              <a:t>January 31 | 4PM | GDC 1.406</a:t>
            </a:r>
          </a:p>
          <a:p>
            <a:pPr marL="171450" indent="-171450" algn="l">
              <a:lnSpc>
                <a:spcPct val="100000"/>
              </a:lnSpc>
              <a:buFont typeface="Arial" charset="0"/>
              <a:buChar char="•"/>
            </a:pPr>
            <a:r>
              <a:rPr lang="en-US" sz="1050" b="1" dirty="0">
                <a:latin typeface="Open Sans" charset="0"/>
                <a:ea typeface="Open Sans" charset="0"/>
                <a:cs typeface="Open Sans" charset="0"/>
              </a:rPr>
              <a:t>February 8 | 4PM | GDC 6.202</a:t>
            </a:r>
          </a:p>
          <a:p>
            <a:pPr algn="l">
              <a:lnSpc>
                <a:spcPct val="100000"/>
              </a:lnSpc>
            </a:pPr>
            <a:r>
              <a:rPr lang="en-US" sz="1050" dirty="0" smtClean="0">
                <a:latin typeface="Open Sans" charset="0"/>
                <a:ea typeface="Open Sans" charset="0"/>
                <a:cs typeface="Open Sans" charset="0"/>
              </a:rPr>
              <a:t>For more information, contact Daniel </a:t>
            </a:r>
            <a:r>
              <a:rPr lang="en-US" sz="1050" dirty="0" smtClean="0">
                <a:latin typeface="Open Sans" charset="0"/>
                <a:ea typeface="Open Sans" charset="0"/>
                <a:cs typeface="Open Sans" charset="0"/>
              </a:rPr>
              <a:t>Ach at: </a:t>
            </a:r>
            <a:endParaRPr lang="en-US" sz="1050" dirty="0" smtClean="0">
              <a:latin typeface="Open Sans" charset="0"/>
              <a:ea typeface="Open Sans" charset="0"/>
              <a:cs typeface="Open Sans" charset="0"/>
            </a:endParaRPr>
          </a:p>
          <a:p>
            <a:pPr algn="l">
              <a:lnSpc>
                <a:spcPct val="100000"/>
              </a:lnSpc>
            </a:pPr>
            <a:r>
              <a:rPr lang="en-US" sz="1050" b="1" dirty="0" smtClean="0">
                <a:latin typeface="Open Sans" charset="0"/>
                <a:ea typeface="Open Sans" charset="0"/>
                <a:cs typeface="Open Sans" charset="0"/>
                <a:hlinkClick r:id="rId4"/>
              </a:rPr>
              <a:t>ach.dan@austin.utexas.edu</a:t>
            </a:r>
            <a:endParaRPr lang="en-US" sz="1050" b="1" dirty="0" smtClean="0">
              <a:latin typeface="Open Sans" charset="0"/>
              <a:ea typeface="Open Sans" charset="0"/>
              <a:cs typeface="Open Sans" charset="0"/>
            </a:endParaRPr>
          </a:p>
          <a:p>
            <a:pPr algn="l">
              <a:lnSpc>
                <a:spcPct val="100000"/>
              </a:lnSpc>
            </a:pPr>
            <a:endParaRPr lang="en-US" sz="95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54407" y="7238281"/>
            <a:ext cx="335972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CONTACT</a:t>
            </a:r>
            <a:endParaRPr lang="en-US" sz="13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0090" y="2078882"/>
            <a:ext cx="6352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Open Sans" charset="0"/>
                <a:ea typeface="Open Sans" charset="0"/>
                <a:cs typeface="Open Sans" charset="0"/>
              </a:rPr>
              <a:t>FALL 2018 | APPLICATION DEADLINE: MARCH 1, 2018</a:t>
            </a:r>
            <a:endParaRPr lang="en-US" sz="1100" b="1" dirty="0">
              <a:effectLst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893" y="7732259"/>
            <a:ext cx="335972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charset="0"/>
              <a:buChar char="•"/>
            </a:pPr>
            <a:r>
              <a:rPr lang="en-US" sz="1050" dirty="0" smtClean="0">
                <a:latin typeface="Open Sans" charset="0"/>
                <a:ea typeface="Open Sans" charset="0"/>
                <a:cs typeface="Open Sans" charset="0"/>
              </a:rPr>
              <a:t>Earn </a:t>
            </a:r>
            <a:r>
              <a:rPr lang="en-US" sz="1050" dirty="0">
                <a:latin typeface="Open Sans" charset="0"/>
                <a:ea typeface="Open Sans" charset="0"/>
                <a:cs typeface="Open Sans" charset="0"/>
              </a:rPr>
              <a:t>6+ Computer Science credits </a:t>
            </a:r>
            <a:r>
              <a:rPr lang="en-US" sz="1050" dirty="0" smtClean="0">
                <a:latin typeface="Open Sans" charset="0"/>
                <a:ea typeface="Open Sans" charset="0"/>
                <a:cs typeface="Open Sans" charset="0"/>
              </a:rPr>
              <a:t>(</a:t>
            </a:r>
            <a:r>
              <a:rPr lang="en-US" sz="1050" dirty="0">
                <a:latin typeface="Open Sans" charset="0"/>
                <a:ea typeface="Open Sans" charset="0"/>
                <a:cs typeface="Open Sans" charset="0"/>
              </a:rPr>
              <a:t>C S 370 </a:t>
            </a:r>
            <a:r>
              <a:rPr lang="en-US" sz="1050" dirty="0" smtClean="0">
                <a:latin typeface="Open Sans" charset="0"/>
                <a:ea typeface="Open Sans" charset="0"/>
                <a:cs typeface="Open Sans" charset="0"/>
              </a:rPr>
              <a:t>&amp; </a:t>
            </a:r>
            <a:r>
              <a:rPr lang="en-US" sz="1050" dirty="0">
                <a:latin typeface="Open Sans" charset="0"/>
                <a:ea typeface="Open Sans" charset="0"/>
                <a:cs typeface="Open Sans" charset="0"/>
              </a:rPr>
              <a:t>C S 349</a:t>
            </a:r>
            <a:r>
              <a:rPr lang="en-US" sz="1050" dirty="0" smtClean="0">
                <a:latin typeface="Open Sans" charset="0"/>
                <a:ea typeface="Open Sans" charset="0"/>
                <a:cs typeface="Open Sans" charset="0"/>
              </a:rPr>
              <a:t>) </a:t>
            </a:r>
            <a:r>
              <a:rPr lang="en-US" sz="1050" dirty="0">
                <a:latin typeface="Open Sans" charset="0"/>
                <a:ea typeface="Open Sans" charset="0"/>
                <a:cs typeface="Open Sans" charset="0"/>
              </a:rPr>
              <a:t>and 6+ credits in </a:t>
            </a:r>
            <a:r>
              <a:rPr lang="en-US" sz="1050" dirty="0" smtClean="0">
                <a:latin typeface="Open Sans" charset="0"/>
                <a:ea typeface="Open Sans" charset="0"/>
                <a:cs typeface="Open Sans" charset="0"/>
              </a:rPr>
              <a:t>German history &amp; culture.</a:t>
            </a:r>
            <a:endParaRPr lang="en-US" sz="105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171450" lvl="0" indent="-171450">
              <a:buFont typeface="Arial" charset="0"/>
              <a:buChar char="•"/>
            </a:pPr>
            <a:endParaRPr lang="en-US" sz="1050" dirty="0">
              <a:latin typeface="Open Sans" charset="0"/>
              <a:ea typeface="Open Sans" charset="0"/>
              <a:cs typeface="Open Sans" charset="0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050" dirty="0">
                <a:latin typeface="Open Sans" charset="0"/>
                <a:ea typeface="Open Sans" charset="0"/>
                <a:cs typeface="Open Sans" charset="0"/>
              </a:rPr>
              <a:t>Conduct research through an international internship with </a:t>
            </a:r>
            <a:r>
              <a:rPr lang="en-US" sz="1050" dirty="0" err="1">
                <a:latin typeface="Open Sans" charset="0"/>
                <a:ea typeface="Open Sans" charset="0"/>
                <a:cs typeface="Open Sans" charset="0"/>
              </a:rPr>
              <a:t>Infosim</a:t>
            </a:r>
            <a:r>
              <a:rPr lang="en-US" sz="1050" dirty="0">
                <a:latin typeface="Open Sans" charset="0"/>
                <a:ea typeface="Open Sans" charset="0"/>
                <a:cs typeface="Open Sans" charset="0"/>
              </a:rPr>
              <a:t>, the developers of </a:t>
            </a:r>
            <a:r>
              <a:rPr lang="en-US" sz="1050" dirty="0" err="1">
                <a:latin typeface="Open Sans" charset="0"/>
                <a:ea typeface="Open Sans" charset="0"/>
                <a:cs typeface="Open Sans" charset="0"/>
              </a:rPr>
              <a:t>Stablenet</a:t>
            </a:r>
            <a:r>
              <a:rPr lang="en-US" sz="1050" dirty="0" smtClean="0">
                <a:latin typeface="Open Sans" charset="0"/>
                <a:ea typeface="Open Sans" charset="0"/>
                <a:cs typeface="Open Sans" charset="0"/>
              </a:rPr>
              <a:t>.</a:t>
            </a:r>
          </a:p>
          <a:p>
            <a:pPr marL="171450" lvl="0" indent="-171450">
              <a:buFont typeface="Arial" charset="0"/>
              <a:buChar char="•"/>
            </a:pPr>
            <a:endParaRPr lang="en-US" sz="1050" dirty="0">
              <a:latin typeface="Open Sans" charset="0"/>
              <a:ea typeface="Open Sans" charset="0"/>
              <a:cs typeface="Open Sans" charset="0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050" dirty="0">
                <a:latin typeface="Open Sans" charset="0"/>
                <a:ea typeface="Open Sans" charset="0"/>
                <a:cs typeface="Open Sans" charset="0"/>
              </a:rPr>
              <a:t>Live in the heart of </a:t>
            </a:r>
            <a:r>
              <a:rPr lang="en-US" sz="1050" dirty="0" smtClean="0">
                <a:latin typeface="Open Sans" charset="0"/>
                <a:ea typeface="Open Sans" charset="0"/>
                <a:cs typeface="Open Sans" charset="0"/>
              </a:rPr>
              <a:t>Germany for a semester for </a:t>
            </a:r>
            <a:r>
              <a:rPr lang="en-US" sz="1050" dirty="0">
                <a:latin typeface="Open Sans" charset="0"/>
                <a:ea typeface="Open Sans" charset="0"/>
                <a:cs typeface="Open Sans" charset="0"/>
              </a:rPr>
              <a:t>the same cost as </a:t>
            </a:r>
            <a:r>
              <a:rPr lang="en-US" sz="1050" dirty="0" smtClean="0">
                <a:latin typeface="Open Sans" charset="0"/>
                <a:ea typeface="Open Sans" charset="0"/>
                <a:cs typeface="Open Sans" charset="0"/>
              </a:rPr>
              <a:t>UT!</a:t>
            </a:r>
            <a:endParaRPr lang="en-US" sz="1050" dirty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en-US" sz="900" dirty="0">
                <a:latin typeface="Open Sans" charset="0"/>
                <a:ea typeface="Open Sans" charset="0"/>
                <a:cs typeface="Open Sans" charset="0"/>
              </a:rPr>
              <a:t> 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2"/>
          <a:stretch/>
        </p:blipFill>
        <p:spPr>
          <a:xfrm>
            <a:off x="155890" y="2525394"/>
            <a:ext cx="7460621" cy="427598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9600875"/>
            <a:ext cx="7772400" cy="457525"/>
          </a:xfrm>
          <a:prstGeom prst="rect">
            <a:avLst/>
          </a:prstGeom>
          <a:solidFill>
            <a:srgbClr val="F89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695A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86" y="9719108"/>
            <a:ext cx="221057" cy="2210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056" y="9720764"/>
            <a:ext cx="217743" cy="2177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7233" y="9723753"/>
            <a:ext cx="211364" cy="2113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7531" y="9745341"/>
            <a:ext cx="220415" cy="1889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4425" y="9719108"/>
            <a:ext cx="257098" cy="24139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77181" y="9728439"/>
            <a:ext cx="11913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world.utexas.edu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63847" y="9729525"/>
            <a:ext cx="144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UTInternationalOffice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06600" y="9731152"/>
            <a:ext cx="10070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9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WorldandUT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51523" y="9724389"/>
            <a:ext cx="10070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9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WorldandUT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07127" y="9728439"/>
            <a:ext cx="10070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9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WorldandUT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5890" y="7148320"/>
            <a:ext cx="3591732" cy="2112630"/>
          </a:xfrm>
          <a:prstGeom prst="rect">
            <a:avLst/>
          </a:prstGeom>
          <a:noFill/>
          <a:ln>
            <a:solidFill>
              <a:srgbClr val="D6D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55890" y="7148319"/>
            <a:ext cx="3591732" cy="457525"/>
          </a:xfrm>
          <a:prstGeom prst="rect">
            <a:avLst/>
          </a:prstGeom>
          <a:solidFill>
            <a:srgbClr val="F89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85518" y="7238281"/>
            <a:ext cx="335972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INFORMATION</a:t>
            </a:r>
            <a:endParaRPr lang="en-US" sz="13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</TotalTime>
  <Words>122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</dc:title>
  <dc:creator>Knight, Ciara</dc:creator>
  <cp:lastModifiedBy>Daniel Ach</cp:lastModifiedBy>
  <cp:revision>83</cp:revision>
  <cp:lastPrinted>2017-08-07T19:59:42Z</cp:lastPrinted>
  <dcterms:created xsi:type="dcterms:W3CDTF">2017-08-07T19:47:22Z</dcterms:created>
  <dcterms:modified xsi:type="dcterms:W3CDTF">2018-01-09T17:06:04Z</dcterms:modified>
</cp:coreProperties>
</file>