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812"/>
    <a:srgbClr val="005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7"/>
    <p:restoredTop sz="94643"/>
  </p:normalViewPr>
  <p:slideViewPr>
    <p:cSldViewPr snapToGrid="0" snapToObjects="1">
      <p:cViewPr varScale="1">
        <p:scale>
          <a:sx n="133" d="100"/>
          <a:sy n="133" d="100"/>
        </p:scale>
        <p:origin x="2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2B0E-E1C9-E341-936E-5B868B87AE7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254B-D454-5A4A-9C20-269CF8EE2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6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3B45-3B4F-7C43-8315-EBD8BBEE85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3B45-3B4F-7C43-8315-EBD8BBEE85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0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3B45-3B4F-7C43-8315-EBD8BBEE85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9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3B45-3B4F-7C43-8315-EBD8BBEE85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3B45-3B4F-7C43-8315-EBD8BBEE85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1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3B45-3B4F-7C43-8315-EBD8BBEE85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0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3B45-3B4F-7C43-8315-EBD8BBEE85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2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FE66-3C80-2D4A-89B8-5356A607F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15565-4F1A-D142-900F-CAFE1F95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040AE-AE49-AC41-87D0-E3E9014D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72974-6329-0348-B7FC-9B8A8AB2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B63DD-870A-DA4F-861C-CB9DFE4E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0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1FCE-44E1-D948-A077-B4891796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F0964-9123-7947-9FDB-22E26F6B3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F475-9BF8-B04F-9401-EBD8E10E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75843-3C66-3C41-B258-E880C768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FA2D-BC09-2D40-9E08-625DD475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7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AC2CD-97C8-A146-9141-9E2E2B20A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86553-688A-354C-B6D6-D142F0E58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E5C2E-F521-8E40-AE9A-35095111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1169-3873-D240-99B0-DA77B972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E7DA6-88F7-5A44-8853-57079629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5913-64A7-3346-A551-A42C0037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24C8-2ACF-A844-9DD5-1CD27136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C5E46-ACFE-4F45-9192-E29BBF24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C834-A3BD-864F-9B95-0938200B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5A8E6-F856-8C4F-A505-65B8DEDF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B3A5-33DD-3F45-B85F-5CD11C03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62D66-2083-A746-B701-7D12E734E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F2181-87B4-D24B-8864-7FF23EAC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F7C2-CF0A-0948-8682-D1EC359F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55DA0-639B-D94F-B9D1-E219D92B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35AA-6F33-0843-B127-81895188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1E0F-9DB4-5749-8CA8-9BF9507FE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8B7BF-5510-FC41-A33B-FB86C966A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466F9-EEE8-4C46-886D-08246833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56DAA-F8CD-5443-828A-118943DF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F3412-B094-F34D-8D8C-53270F0A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288-7BAE-EF4A-ADC5-F8E9D4EB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9A36F-0DF6-DE4E-9BF1-0E4CB8451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6A7BD-8E2E-0C4E-A70D-4DE9E153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EC689-10BB-084C-B24B-EB42C1326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3C880-18C6-B04B-B54F-125DBD185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F6983-E680-B341-B91A-94DBEB2C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8EFD0-15D6-7646-B223-312C94B9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D3AE5-3BF0-1A40-A322-34DEA883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0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DB3C-82B9-B746-8E87-A19EA8A1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7E201-33F0-DC42-A49F-18F4826B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C310-8A6F-7B49-B8EB-67DF57AF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24738-9AB3-8A4F-ACAC-5584DCDF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8AB9F-9B97-8746-9251-6CC2C877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9CC57-B928-FB48-B32F-3BE52D9E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9EC2C-3722-CE46-8584-88225082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F389-2D3C-4B4C-A37E-356E6A40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0408-8F0E-EC4B-982D-E40E79D2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1BDC1-020B-EE49-A3B8-03E28E23F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8249-301C-9A40-845F-413F0D5B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75984-76FB-894A-9D3F-13EF3C12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E447B-5476-DE43-89D4-1B5FBB37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A0F1-4EDC-DA47-8923-0FDD1F6E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F3211-DC67-9343-8F2A-82963A7C7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F7ADC-9589-7748-B568-EBA3B83C1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FC582-AFD7-0D4D-B10D-EC8AC120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CC18E-CBCC-E140-91BC-A4B3A214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1DCCC-31F5-1645-A03A-F4F1AAF2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4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12717-6C7A-3143-A863-5C99EBA1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CD856-B5A0-4C48-8AC9-5E7C8CCF7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CD602-A43B-8A47-8ACD-51BDBA8A1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1246-8CD0-8A43-A36F-0EA01FD588A8}" type="datetimeFigureOut">
              <a:rPr lang="en-US" smtClean="0"/>
              <a:t>3/15/19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BFB9-E61A-B747-9AE5-D8782BF26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C5CC5-BB2C-9640-9356-3B6F551F5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5815-DA5A-CF4A-A3E6-54B1D219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F88C4-BAEE-A149-95AB-F67351A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12192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8061CF-3281-6647-B9C9-E148DF528055}"/>
              </a:ext>
            </a:extLst>
          </p:cNvPr>
          <p:cNvSpPr/>
          <p:nvPr/>
        </p:nvSpPr>
        <p:spPr>
          <a:xfrm>
            <a:off x="5718316" y="13945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4C7847D3-F9DA-A848-B581-8B7B5BB6F19F}"/>
              </a:ext>
            </a:extLst>
          </p:cNvPr>
          <p:cNvSpPr txBox="1">
            <a:spLocks/>
          </p:cNvSpPr>
          <p:nvPr/>
        </p:nvSpPr>
        <p:spPr>
          <a:xfrm>
            <a:off x="0" y="4320226"/>
            <a:ext cx="12192000" cy="4565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100kin10 Summit  •  March 2019  •  San Diego, CA </a:t>
            </a:r>
            <a:r>
              <a:rPr lang="en-US" b="1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C3C81-B35C-2C48-B9BD-A11A64F7219F}"/>
              </a:ext>
            </a:extLst>
          </p:cNvPr>
          <p:cNvSpPr txBox="1"/>
          <p:nvPr/>
        </p:nvSpPr>
        <p:spPr>
          <a:xfrm>
            <a:off x="1093248" y="3055680"/>
            <a:ext cx="3591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713F7-0A50-024D-819E-316A59E45E2C}"/>
              </a:ext>
            </a:extLst>
          </p:cNvPr>
          <p:cNvSpPr/>
          <p:nvPr/>
        </p:nvSpPr>
        <p:spPr>
          <a:xfrm flipH="1">
            <a:off x="5342022" y="842156"/>
            <a:ext cx="96252" cy="32164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B631B-AE68-2340-A768-96EB5326C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05" y="4117675"/>
            <a:ext cx="2845521" cy="2845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10C804-B5F8-DC47-8B30-BE400DE124C5}"/>
              </a:ext>
            </a:extLst>
          </p:cNvPr>
          <p:cNvSpPr/>
          <p:nvPr/>
        </p:nvSpPr>
        <p:spPr>
          <a:xfrm>
            <a:off x="3766937" y="5253978"/>
            <a:ext cx="4364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67" b="1" dirty="0">
                <a:solidFill>
                  <a:srgbClr val="CD6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Garbrecht, Ph.D.</a:t>
            </a:r>
          </a:p>
          <a:p>
            <a:pPr algn="r"/>
            <a:r>
              <a:rPr lang="en-US" sz="2130" b="1" dirty="0">
                <a:latin typeface="Arial" panose="020B0604020202020204" pitchFamily="34" charset="0"/>
                <a:cs typeface="Arial" panose="020B0604020202020204" pitchFamily="34" charset="0"/>
              </a:rPr>
              <a:t>Director of Evaluation Services</a:t>
            </a:r>
          </a:p>
          <a:p>
            <a:pPr algn="r"/>
            <a:r>
              <a:rPr lang="en-US" sz="2133" dirty="0">
                <a:solidFill>
                  <a:srgbClr val="333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Texas at Austin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200922-7457-F14F-A9F1-3AB5B2C13E7D}"/>
              </a:ext>
            </a:extLst>
          </p:cNvPr>
          <p:cNvCxnSpPr/>
          <p:nvPr/>
        </p:nvCxnSpPr>
        <p:spPr>
          <a:xfrm>
            <a:off x="8502572" y="5187308"/>
            <a:ext cx="0" cy="1308100"/>
          </a:xfrm>
          <a:prstGeom prst="line">
            <a:avLst/>
          </a:prstGeom>
          <a:ln w="12700">
            <a:solidFill>
              <a:srgbClr val="CD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7A6A78-DF60-D940-8C5D-709BADBC1A2E}"/>
              </a:ext>
            </a:extLst>
          </p:cNvPr>
          <p:cNvSpPr/>
          <p:nvPr/>
        </p:nvSpPr>
        <p:spPr>
          <a:xfrm>
            <a:off x="8656986" y="5253978"/>
            <a:ext cx="3356626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lgarbrecht@utexas.edu </a:t>
            </a:r>
          </a:p>
          <a:p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STEMcenter@utexas.edu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516B2-666B-524C-AF64-D7405CAC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981" y="1120397"/>
            <a:ext cx="1895984" cy="17564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515DFA-68B0-BF4C-B135-9BF3C8440403}"/>
              </a:ext>
            </a:extLst>
          </p:cNvPr>
          <p:cNvSpPr txBox="1"/>
          <p:nvPr/>
        </p:nvSpPr>
        <p:spPr>
          <a:xfrm>
            <a:off x="6096000" y="1388548"/>
            <a:ext cx="5284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Streamlining Evaluation</a:t>
            </a:r>
          </a:p>
          <a:p>
            <a:pPr algn="ctr"/>
            <a:r>
              <a:rPr lang="en-US" sz="4000" dirty="0">
                <a:latin typeface="Arial Rounded MT Bold" panose="020F0704030504030204" pitchFamily="34" charset="77"/>
                <a:cs typeface="Arial" panose="020B0604020202020204" pitchFamily="34" charset="0"/>
              </a:rPr>
              <a:t>“Steal This” Session</a:t>
            </a:r>
          </a:p>
        </p:txBody>
      </p:sp>
    </p:spTree>
    <p:extLst>
      <p:ext uri="{BB962C8B-B14F-4D97-AF65-F5344CB8AC3E}">
        <p14:creationId xmlns:p14="http://schemas.microsoft.com/office/powerpoint/2010/main" val="7262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F88C4-BAEE-A149-95AB-F67351A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12192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76E48-C654-8342-A5A9-118AB540FA2E}"/>
              </a:ext>
            </a:extLst>
          </p:cNvPr>
          <p:cNvSpPr/>
          <p:nvPr/>
        </p:nvSpPr>
        <p:spPr>
          <a:xfrm>
            <a:off x="425405" y="873910"/>
            <a:ext cx="9786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E581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 Center Evaluation Services</a:t>
            </a:r>
            <a:endParaRPr lang="en-US" sz="2800" b="1" dirty="0">
              <a:solidFill>
                <a:srgbClr val="BE5812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Improving the teaching &amp; learning of STEM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Evaluation Services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provided across Texas and beyond </a:t>
            </a:r>
          </a:p>
          <a:p>
            <a:pPr marL="800100" lvl="1" indent="-342900">
              <a:buClr>
                <a:srgbClr val="BE581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Evaluate internal and external programs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562F9-5ED8-884E-8FEC-7FA57A292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71" y="4444892"/>
            <a:ext cx="2454372" cy="1538073"/>
          </a:xfrm>
          <a:prstGeom prst="rect">
            <a:avLst/>
          </a:prstGeom>
        </p:spPr>
      </p:pic>
      <p:pic>
        <p:nvPicPr>
          <p:cNvPr id="9" name="Picture 8" descr="TRC%20LOGOS/TRC_wordmark_full.jpg">
            <a:extLst>
              <a:ext uri="{FF2B5EF4-FFF2-40B4-BE49-F238E27FC236}">
                <a16:creationId xmlns:a16="http://schemas.microsoft.com/office/drawing/2014/main" id="{CF768CD1-6FA5-FA4F-878F-6E6B077620C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9" y="4273513"/>
            <a:ext cx="1899174" cy="8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Picture 3">
            <a:extLst>
              <a:ext uri="{FF2B5EF4-FFF2-40B4-BE49-F238E27FC236}">
                <a16:creationId xmlns:a16="http://schemas.microsoft.com/office/drawing/2014/main" id="{440481F3-7371-3A4C-A70C-6A19CD843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98476" y="576316"/>
            <a:ext cx="2159416" cy="2159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E87133-57A2-E145-90D4-A9CFA7272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9" y="5323084"/>
            <a:ext cx="1937432" cy="929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AADD97-5134-3147-B6A7-EC99C28DBA3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59" y="5213928"/>
            <a:ext cx="2358257" cy="929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9D20A3-A975-E64C-8FEA-A1A135B48153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2083" b="65833"/>
          <a:stretch/>
        </p:blipFill>
        <p:spPr bwMode="auto">
          <a:xfrm>
            <a:off x="6095999" y="4346045"/>
            <a:ext cx="3056880" cy="593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4E48F6-309F-CD4D-9DF6-4FBA55A9D2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0744" y="3935330"/>
            <a:ext cx="1937432" cy="244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620C8F-F0DE-3540-B604-2AFD504E9A9A}"/>
              </a:ext>
            </a:extLst>
          </p:cNvPr>
          <p:cNvCxnSpPr>
            <a:cxnSpLocks/>
          </p:cNvCxnSpPr>
          <p:nvPr/>
        </p:nvCxnSpPr>
        <p:spPr>
          <a:xfrm>
            <a:off x="585423" y="4128203"/>
            <a:ext cx="10762735" cy="0"/>
          </a:xfrm>
          <a:prstGeom prst="line">
            <a:avLst/>
          </a:prstGeom>
          <a:ln w="12700">
            <a:solidFill>
              <a:srgbClr val="CD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74A278-E1FD-7948-95D6-530B9F19A4AB}"/>
              </a:ext>
            </a:extLst>
          </p:cNvPr>
          <p:cNvCxnSpPr>
            <a:cxnSpLocks/>
          </p:cNvCxnSpPr>
          <p:nvPr/>
        </p:nvCxnSpPr>
        <p:spPr>
          <a:xfrm>
            <a:off x="714631" y="6383144"/>
            <a:ext cx="10762735" cy="0"/>
          </a:xfrm>
          <a:prstGeom prst="line">
            <a:avLst/>
          </a:prstGeom>
          <a:ln w="12700">
            <a:solidFill>
              <a:srgbClr val="CD6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F88C4-BAEE-A149-95AB-F67351A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12192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76E48-C654-8342-A5A9-118AB540FA2E}"/>
              </a:ext>
            </a:extLst>
          </p:cNvPr>
          <p:cNvSpPr/>
          <p:nvPr/>
        </p:nvSpPr>
        <p:spPr>
          <a:xfrm>
            <a:off x="467888" y="830600"/>
            <a:ext cx="80867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E5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Encountered</a:t>
            </a:r>
          </a:p>
          <a:p>
            <a:endParaRPr lang="en-US" sz="2000" b="1" dirty="0">
              <a:solidFill>
                <a:srgbClr val="BE58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BE581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Overly ambitious evaluations </a:t>
            </a:r>
          </a:p>
          <a:p>
            <a:pPr marL="342900" indent="-342900">
              <a:spcAft>
                <a:spcPts val="600"/>
              </a:spcAft>
              <a:buClr>
                <a:srgbClr val="BE581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Limited access to collect data</a:t>
            </a:r>
          </a:p>
          <a:p>
            <a:pPr marL="342900" indent="-342900">
              <a:spcAft>
                <a:spcPts val="600"/>
              </a:spcAft>
              <a:buClr>
                <a:srgbClr val="BE581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Lack of time</a:t>
            </a:r>
          </a:p>
          <a:p>
            <a:pPr marL="342900" indent="-342900">
              <a:spcAft>
                <a:spcPts val="600"/>
              </a:spcAft>
              <a:buClr>
                <a:srgbClr val="BE581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Survey fatigue</a:t>
            </a:r>
          </a:p>
          <a:p>
            <a:pPr marL="342900" indent="-342900">
              <a:spcAft>
                <a:spcPts val="600"/>
              </a:spcAft>
              <a:buClr>
                <a:srgbClr val="BE581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Low response rate</a:t>
            </a:r>
          </a:p>
          <a:p>
            <a:pPr marL="342900" indent="-342900">
              <a:spcAft>
                <a:spcPts val="600"/>
              </a:spcAft>
              <a:buClr>
                <a:srgbClr val="BE581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Questionable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B2482-0CC0-6645-A184-E01F5135E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584" y="3935821"/>
            <a:ext cx="4917296" cy="2337978"/>
          </a:xfrm>
          <a:prstGeom prst="rect">
            <a:avLst/>
          </a:prstGeom>
          <a:ln>
            <a:solidFill>
              <a:srgbClr val="BE581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E7F33-FDF6-9C43-AAFD-6116EFFA5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143" y="1628393"/>
            <a:ext cx="3772067" cy="2092809"/>
          </a:xfrm>
          <a:prstGeom prst="rect">
            <a:avLst/>
          </a:prstGeom>
          <a:ln>
            <a:solidFill>
              <a:srgbClr val="BE5812"/>
            </a:solidFill>
          </a:ln>
        </p:spPr>
      </p:pic>
    </p:spTree>
    <p:extLst>
      <p:ext uri="{BB962C8B-B14F-4D97-AF65-F5344CB8AC3E}">
        <p14:creationId xmlns:p14="http://schemas.microsoft.com/office/powerpoint/2010/main" val="35686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F88C4-BAEE-A149-95AB-F67351A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12192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76E48-C654-8342-A5A9-118AB540FA2E}"/>
              </a:ext>
            </a:extLst>
          </p:cNvPr>
          <p:cNvSpPr/>
          <p:nvPr/>
        </p:nvSpPr>
        <p:spPr>
          <a:xfrm>
            <a:off x="411197" y="895069"/>
            <a:ext cx="718820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E5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  <a:p>
            <a:endParaRPr lang="en-US" sz="2000" b="1" dirty="0">
              <a:solidFill>
                <a:srgbClr val="BE58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600"/>
              </a:spcAft>
              <a:buClr>
                <a:srgbClr val="BE5812"/>
              </a:buClr>
              <a:buFont typeface="+mj-lt"/>
              <a:buAutoNum type="arabicPeriod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Decide what you NEED to know and the best sources for those data 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are the program goals?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Who will use the data?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will they use it?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Who can provide the data needed?</a:t>
            </a:r>
          </a:p>
          <a:p>
            <a:pPr marL="914400" lvl="1" indent="-457200">
              <a:buClr>
                <a:srgbClr val="BE5812"/>
              </a:buCl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9F907-6567-C941-BBA5-8BEAC9D9F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393" y="1792144"/>
            <a:ext cx="3047562" cy="3100717"/>
          </a:xfrm>
          <a:prstGeom prst="rect">
            <a:avLst/>
          </a:prstGeom>
          <a:ln>
            <a:solidFill>
              <a:srgbClr val="BE5812"/>
            </a:solidFill>
          </a:ln>
        </p:spPr>
      </p:pic>
    </p:spTree>
    <p:extLst>
      <p:ext uri="{BB962C8B-B14F-4D97-AF65-F5344CB8AC3E}">
        <p14:creationId xmlns:p14="http://schemas.microsoft.com/office/powerpoint/2010/main" val="33672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F88C4-BAEE-A149-95AB-F67351A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12192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76E48-C654-8342-A5A9-118AB540FA2E}"/>
              </a:ext>
            </a:extLst>
          </p:cNvPr>
          <p:cNvSpPr/>
          <p:nvPr/>
        </p:nvSpPr>
        <p:spPr>
          <a:xfrm>
            <a:off x="530993" y="731882"/>
            <a:ext cx="1088665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E5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  <a:p>
            <a:endParaRPr lang="en-US" sz="2000" b="1" dirty="0">
              <a:solidFill>
                <a:srgbClr val="BE58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BE5812"/>
              </a:buClr>
            </a:pPr>
            <a:r>
              <a:rPr lang="en-US" sz="2800" dirty="0">
                <a:solidFill>
                  <a:srgbClr val="BE5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Integrate evaluation into program structures 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Collect data electronically as part of program activities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Collect baseline data when participants register or apply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Add evaluation items to online assessments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Create curricular activities that provide evaluative data and benefit the teacher</a:t>
            </a:r>
          </a:p>
          <a:p>
            <a:pPr marL="914400" lvl="1" indent="-457200">
              <a:buClr>
                <a:srgbClr val="BE5812"/>
              </a:buCl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92BBA-FC67-0D44-97EA-43D4BAC14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347" y="4459895"/>
            <a:ext cx="3039762" cy="1999319"/>
          </a:xfrm>
          <a:prstGeom prst="rect">
            <a:avLst/>
          </a:prstGeom>
          <a:ln>
            <a:solidFill>
              <a:srgbClr val="BE5812"/>
            </a:solidFill>
          </a:ln>
        </p:spPr>
      </p:pic>
    </p:spTree>
    <p:extLst>
      <p:ext uri="{BB962C8B-B14F-4D97-AF65-F5344CB8AC3E}">
        <p14:creationId xmlns:p14="http://schemas.microsoft.com/office/powerpoint/2010/main" val="11823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F88C4-BAEE-A149-95AB-F67351A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12192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76E48-C654-8342-A5A9-118AB540FA2E}"/>
              </a:ext>
            </a:extLst>
          </p:cNvPr>
          <p:cNvSpPr/>
          <p:nvPr/>
        </p:nvSpPr>
        <p:spPr>
          <a:xfrm>
            <a:off x="530993" y="731882"/>
            <a:ext cx="11170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E5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  <a:p>
            <a:endParaRPr lang="en-US" sz="2000" b="1" dirty="0">
              <a:solidFill>
                <a:srgbClr val="BE58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600"/>
              </a:spcAft>
              <a:buClr>
                <a:srgbClr val="BE5812"/>
              </a:buClr>
              <a:buAutoNum type="arabicPeriod" startAt="3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Use statewide or district data sources 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Obtain demographic or outcome data from existing sources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Provide template, training and user-friendly directions to district personnel providing data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Seek district input on data and template</a:t>
            </a:r>
          </a:p>
          <a:p>
            <a:pPr marL="914400" lvl="1" indent="-457200">
              <a:spcAft>
                <a:spcPts val="600"/>
              </a:spcAft>
              <a:buClr>
                <a:srgbClr val="BE5812"/>
              </a:buClr>
              <a:buFont typeface="Wingdings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Share findings to sustain participation</a:t>
            </a:r>
            <a:endParaRPr lang="en-US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C8AC4-CFDD-8F46-8599-3F9A27EFF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80" y="4510216"/>
            <a:ext cx="3478570" cy="1947999"/>
          </a:xfrm>
          <a:prstGeom prst="rect">
            <a:avLst/>
          </a:prstGeom>
          <a:ln>
            <a:solidFill>
              <a:srgbClr val="BE5812"/>
            </a:solidFill>
          </a:ln>
        </p:spPr>
      </p:pic>
    </p:spTree>
    <p:extLst>
      <p:ext uri="{BB962C8B-B14F-4D97-AF65-F5344CB8AC3E}">
        <p14:creationId xmlns:p14="http://schemas.microsoft.com/office/powerpoint/2010/main" val="36507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F88C4-BAEE-A149-95AB-F67351AC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0"/>
            <a:ext cx="12192000" cy="50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76E48-C654-8342-A5A9-118AB540FA2E}"/>
              </a:ext>
            </a:extLst>
          </p:cNvPr>
          <p:cNvSpPr/>
          <p:nvPr/>
        </p:nvSpPr>
        <p:spPr>
          <a:xfrm>
            <a:off x="411197" y="1018637"/>
            <a:ext cx="988198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E5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  <a:p>
            <a:r>
              <a:rPr lang="en-US" sz="2000" b="1" dirty="0">
                <a:solidFill>
                  <a:srgbClr val="BE58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600"/>
              </a:spcAft>
              <a:buClr>
                <a:srgbClr val="BE58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Collaborate to prioritize data needed and best sources</a:t>
            </a:r>
          </a:p>
          <a:p>
            <a:pPr marL="457200" indent="-457200">
              <a:spcAft>
                <a:spcPts val="600"/>
              </a:spcAft>
              <a:buClr>
                <a:srgbClr val="BE58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Automate and integrate data collection to increase response rates and minimize burden</a:t>
            </a:r>
          </a:p>
          <a:p>
            <a:pPr marL="457200" indent="-457200">
              <a:spcAft>
                <a:spcPts val="600"/>
              </a:spcAft>
              <a:buClr>
                <a:srgbClr val="BE58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Use and engage other data sources to obtain more reliable data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0BCF3-DC08-B243-BA34-1A81B076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95" y="4373402"/>
            <a:ext cx="3251180" cy="2231437"/>
          </a:xfrm>
          <a:prstGeom prst="rect">
            <a:avLst/>
          </a:prstGeom>
          <a:ln>
            <a:solidFill>
              <a:srgbClr val="BE5812"/>
            </a:solidFill>
          </a:ln>
        </p:spPr>
      </p:pic>
    </p:spTree>
    <p:extLst>
      <p:ext uri="{BB962C8B-B14F-4D97-AF65-F5344CB8AC3E}">
        <p14:creationId xmlns:p14="http://schemas.microsoft.com/office/powerpoint/2010/main" val="41351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245</Words>
  <Application>Microsoft Macintosh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Bazan, Christian H</dc:creator>
  <cp:lastModifiedBy>Garbrecht, Lisa S</cp:lastModifiedBy>
  <cp:revision>25</cp:revision>
  <dcterms:created xsi:type="dcterms:W3CDTF">2018-03-12T16:54:03Z</dcterms:created>
  <dcterms:modified xsi:type="dcterms:W3CDTF">2019-03-15T20:16:41Z</dcterms:modified>
</cp:coreProperties>
</file>