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6858000" type="screen4x3"/>
  <p:notesSz cx="6858000" cy="9313863"/>
  <p:embeddedFontLst>
    <p:embeddedFont>
      <p:font typeface="Calibri" panose="020F0502020204030204" pitchFamily="34" charset="0"/>
      <p:regular r:id="rId59"/>
      <p:bold r:id="rId60"/>
      <p:italic r:id="rId61"/>
      <p:boldItalic r:id="rId62"/>
    </p:embeddedFont>
    <p:embeddedFont>
      <p:font typeface="Gill Sans" panose="020B0502020104020203" pitchFamily="34" charset="-79"/>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snapToObjects="1">
      <p:cViewPr varScale="1">
        <p:scale>
          <a:sx n="107" d="100"/>
          <a:sy n="107" d="100"/>
        </p:scale>
        <p:origin x="17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693"/>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65693"/>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6554"/>
            <a:ext cx="2971800" cy="465693"/>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846554"/>
            <a:ext cx="2971800" cy="465693"/>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3: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5" name="Google Shape;35;p3: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39" name="Google Shape;139;p13: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45" name="Google Shape;145;p14: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51" name="Google Shape;151;p15: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57" name="Google Shape;157;p16: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63" name="Google Shape;163;p25: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6: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68" name="Google Shape;168;p26: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74" name="Google Shape;174;p27: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017a64934_0_0:notes"/>
          <p:cNvSpPr>
            <a:spLocks noGrp="1" noRot="1" noChangeAspect="1"/>
          </p:cNvSpPr>
          <p:nvPr>
            <p:ph type="sldImg" idx="2"/>
          </p:nvPr>
        </p:nvSpPr>
        <p:spPr>
          <a:xfrm>
            <a:off x="1101725" y="700088"/>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017a64934_0_0:notes"/>
          <p:cNvSpPr txBox="1">
            <a:spLocks noGrp="1"/>
          </p:cNvSpPr>
          <p:nvPr>
            <p:ph type="body" idx="1"/>
          </p:nvPr>
        </p:nvSpPr>
        <p:spPr>
          <a:xfrm>
            <a:off x="685800" y="4424085"/>
            <a:ext cx="5486400" cy="4191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81" name="Google Shape;181;g4017a64934_0_0: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017a64934_0_6:notes"/>
          <p:cNvSpPr>
            <a:spLocks noGrp="1" noRot="1" noChangeAspect="1"/>
          </p:cNvSpPr>
          <p:nvPr>
            <p:ph type="sldImg" idx="2"/>
          </p:nvPr>
        </p:nvSpPr>
        <p:spPr>
          <a:xfrm>
            <a:off x="1101725" y="700088"/>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017a64934_0_6:notes"/>
          <p:cNvSpPr txBox="1">
            <a:spLocks noGrp="1"/>
          </p:cNvSpPr>
          <p:nvPr>
            <p:ph type="body" idx="1"/>
          </p:nvPr>
        </p:nvSpPr>
        <p:spPr>
          <a:xfrm>
            <a:off x="685800" y="4424085"/>
            <a:ext cx="5486400" cy="4191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188" name="Google Shape;188;g4017a64934_0_6: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4" name="Google Shape;194;p28: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41" name="Google Shape;41;p5: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9: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9" name="Google Shape;199;p29: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5" name="Google Shape;205;p30: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11" name="Google Shape;211;p35: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6: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16" name="Google Shape;216;p36: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22" name="Google Shape;222;p17: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18:notes"/>
          <p:cNvSpPr txBox="1">
            <a:spLocks noGrp="1"/>
          </p:cNvSpPr>
          <p:nvPr>
            <p:ph type="body" idx="1"/>
          </p:nvPr>
        </p:nvSpPr>
        <p:spPr>
          <a:xfrm>
            <a:off x="685800" y="4424085"/>
            <a:ext cx="5486400" cy="4191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Madeline</a:t>
            </a:r>
            <a:endParaRPr/>
          </a:p>
        </p:txBody>
      </p:sp>
      <p:sp>
        <p:nvSpPr>
          <p:cNvPr id="228" name="Google Shape;228;p18:notes"/>
          <p:cNvSpPr txBox="1">
            <a:spLocks noGrp="1"/>
          </p:cNvSpPr>
          <p:nvPr>
            <p:ph type="sldNum" idx="12"/>
          </p:nvPr>
        </p:nvSpPr>
        <p:spPr>
          <a:xfrm>
            <a:off x="3884612" y="8846553"/>
            <a:ext cx="2971800" cy="4656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Clr>
                <a:srgbClr val="000000"/>
              </a:buClr>
              <a:buSzPts val="300"/>
              <a:buFont typeface="Arial"/>
              <a:buNone/>
            </a:pPr>
            <a:fld id="{00000000-1234-1234-1234-123412341234}" type="slidenum">
              <a:rPr lang="en-US"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p19:notes"/>
          <p:cNvSpPr txBox="1">
            <a:spLocks noGrp="1"/>
          </p:cNvSpPr>
          <p:nvPr>
            <p:ph type="body" idx="1"/>
          </p:nvPr>
        </p:nvSpPr>
        <p:spPr>
          <a:xfrm>
            <a:off x="685800" y="4424085"/>
            <a:ext cx="5486400" cy="4191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Adrielle</a:t>
            </a:r>
            <a:endParaRPr/>
          </a:p>
        </p:txBody>
      </p:sp>
      <p:sp>
        <p:nvSpPr>
          <p:cNvPr id="235" name="Google Shape;235;p19:notes"/>
          <p:cNvSpPr txBox="1">
            <a:spLocks noGrp="1"/>
          </p:cNvSpPr>
          <p:nvPr>
            <p:ph type="sldNum" idx="12"/>
          </p:nvPr>
        </p:nvSpPr>
        <p:spPr>
          <a:xfrm>
            <a:off x="3884612" y="8846553"/>
            <a:ext cx="2971800" cy="4656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Clr>
                <a:srgbClr val="000000"/>
              </a:buClr>
              <a:buSzPts val="300"/>
              <a:buFont typeface="Arial"/>
              <a:buNone/>
            </a:pPr>
            <a:fld id="{00000000-1234-1234-1234-123412341234}" type="slidenum">
              <a:rPr lang="en-US"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1" name="Google Shape;241;p20:notes"/>
          <p:cNvSpPr txBox="1">
            <a:spLocks noGrp="1"/>
          </p:cNvSpPr>
          <p:nvPr>
            <p:ph type="body" idx="1"/>
          </p:nvPr>
        </p:nvSpPr>
        <p:spPr>
          <a:xfrm>
            <a:off x="685800" y="4424085"/>
            <a:ext cx="5486400" cy="4191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Madeline</a:t>
            </a:r>
            <a:endParaRPr/>
          </a:p>
        </p:txBody>
      </p:sp>
      <p:sp>
        <p:nvSpPr>
          <p:cNvPr id="242" name="Google Shape;242;p20:notes"/>
          <p:cNvSpPr txBox="1">
            <a:spLocks noGrp="1"/>
          </p:cNvSpPr>
          <p:nvPr>
            <p:ph type="sldNum" idx="12"/>
          </p:nvPr>
        </p:nvSpPr>
        <p:spPr>
          <a:xfrm>
            <a:off x="3884612" y="8846553"/>
            <a:ext cx="2971800" cy="4656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Clr>
                <a:srgbClr val="000000"/>
              </a:buClr>
              <a:buSzPts val="300"/>
              <a:buFont typeface="Arial"/>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p21:notes"/>
          <p:cNvSpPr txBox="1">
            <a:spLocks noGrp="1"/>
          </p:cNvSpPr>
          <p:nvPr>
            <p:ph type="body" idx="1"/>
          </p:nvPr>
        </p:nvSpPr>
        <p:spPr>
          <a:xfrm>
            <a:off x="685800" y="4424085"/>
            <a:ext cx="5486400" cy="4191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Adrielle</a:t>
            </a:r>
            <a:endParaRPr/>
          </a:p>
        </p:txBody>
      </p:sp>
      <p:sp>
        <p:nvSpPr>
          <p:cNvPr id="249" name="Google Shape;249;p21:notes"/>
          <p:cNvSpPr txBox="1">
            <a:spLocks noGrp="1"/>
          </p:cNvSpPr>
          <p:nvPr>
            <p:ph type="sldNum" idx="12"/>
          </p:nvPr>
        </p:nvSpPr>
        <p:spPr>
          <a:xfrm>
            <a:off x="3884612" y="8846553"/>
            <a:ext cx="2971800" cy="4656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Clr>
                <a:srgbClr val="000000"/>
              </a:buClr>
              <a:buSzPts val="300"/>
              <a:buFont typeface="Arial"/>
              <a:buNone/>
            </a:pPr>
            <a:fld id="{00000000-1234-1234-1234-123412341234}" type="slidenum">
              <a:rPr lang="en-US" sz="1200">
                <a:solidFill>
                  <a:schemeClr val="dk1"/>
                </a:solidFill>
                <a:latin typeface="Arial"/>
                <a:ea typeface="Arial"/>
                <a:cs typeface="Arial"/>
                <a:sym typeface="Arial"/>
              </a:rPr>
              <a:t>28</a:t>
            </a:fld>
            <a:endParaRPr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3: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23:notes"/>
          <p:cNvSpPr txBox="1">
            <a:spLocks noGrp="1"/>
          </p:cNvSpPr>
          <p:nvPr>
            <p:ph type="body" idx="1"/>
          </p:nvPr>
        </p:nvSpPr>
        <p:spPr>
          <a:xfrm>
            <a:off x="685800" y="4424085"/>
            <a:ext cx="5486400" cy="4191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Madeline</a:t>
            </a:r>
            <a:endParaRPr/>
          </a:p>
        </p:txBody>
      </p:sp>
      <p:sp>
        <p:nvSpPr>
          <p:cNvPr id="257" name="Google Shape;257;p23:notes"/>
          <p:cNvSpPr txBox="1">
            <a:spLocks noGrp="1"/>
          </p:cNvSpPr>
          <p:nvPr>
            <p:ph type="sldNum" idx="12"/>
          </p:nvPr>
        </p:nvSpPr>
        <p:spPr>
          <a:xfrm>
            <a:off x="3884612" y="8846553"/>
            <a:ext cx="2971800" cy="4656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Clr>
                <a:srgbClr val="000000"/>
              </a:buClr>
              <a:buSzPts val="300"/>
              <a:buFont typeface="Arial"/>
              <a:buNone/>
            </a:pPr>
            <a:fld id="{00000000-1234-1234-1234-123412341234}" type="slidenum">
              <a:rPr lang="en-US" sz="1200">
                <a:solidFill>
                  <a:schemeClr val="dk1"/>
                </a:solidFill>
                <a:latin typeface="Arial"/>
                <a:ea typeface="Arial"/>
                <a:cs typeface="Arial"/>
                <a:sym typeface="Arial"/>
              </a:rPr>
              <a:t>29</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6: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46" name="Google Shape;46;p6: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4: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24:notes"/>
          <p:cNvSpPr txBox="1">
            <a:spLocks noGrp="1"/>
          </p:cNvSpPr>
          <p:nvPr>
            <p:ph type="body" idx="1"/>
          </p:nvPr>
        </p:nvSpPr>
        <p:spPr>
          <a:xfrm>
            <a:off x="685800" y="4424085"/>
            <a:ext cx="5486400" cy="4191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adrielle</a:t>
            </a:r>
            <a:endParaRPr/>
          </a:p>
        </p:txBody>
      </p:sp>
      <p:sp>
        <p:nvSpPr>
          <p:cNvPr id="265" name="Google Shape;265;p24:notes"/>
          <p:cNvSpPr txBox="1">
            <a:spLocks noGrp="1"/>
          </p:cNvSpPr>
          <p:nvPr>
            <p:ph type="sldNum" idx="12"/>
          </p:nvPr>
        </p:nvSpPr>
        <p:spPr>
          <a:xfrm>
            <a:off x="3884612" y="8846553"/>
            <a:ext cx="2971800" cy="465600"/>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Clr>
                <a:srgbClr val="000000"/>
              </a:buClr>
              <a:buSzPts val="300"/>
              <a:buFont typeface="Arial"/>
              <a:buNone/>
            </a:pPr>
            <a:fld id="{00000000-1234-1234-1234-123412341234}" type="slidenum">
              <a:rPr lang="en-US" sz="1200">
                <a:solidFill>
                  <a:schemeClr val="dk1"/>
                </a:solidFill>
                <a:latin typeface="Arial"/>
                <a:ea typeface="Arial"/>
                <a:cs typeface="Arial"/>
                <a:sym typeface="Arial"/>
              </a:rPr>
              <a:t>30</a:t>
            </a:fld>
            <a:endParaRPr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72" name="Google Shape;272;p31: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2: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a:t>Madeline</a:t>
            </a:r>
            <a:endParaRPr/>
          </a:p>
        </p:txBody>
      </p:sp>
      <p:sp>
        <p:nvSpPr>
          <p:cNvPr id="277" name="Google Shape;277;p32: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3: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a:t>Adrielle</a:t>
            </a:r>
            <a:endParaRPr/>
          </a:p>
        </p:txBody>
      </p:sp>
      <p:sp>
        <p:nvSpPr>
          <p:cNvPr id="283" name="Google Shape;283;p33: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a:t>Madeline</a:t>
            </a:r>
            <a:endParaRPr/>
          </a:p>
        </p:txBody>
      </p:sp>
      <p:sp>
        <p:nvSpPr>
          <p:cNvPr id="289" name="Google Shape;289;p34: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95" name="Google Shape;295;p37: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00" name="Google Shape;300;p38: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9: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06" name="Google Shape;306;p39: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12" name="Google Shape;312;p40: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17" name="Google Shape;317;p41: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52" name="Google Shape;52;p7: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2: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24" name="Google Shape;324;p42: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43: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29" name="Google Shape;329;p43: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35" name="Google Shape;335;p44: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41" name="Google Shape;341;p45: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6: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47" name="Google Shape;347;p46: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52" name="Google Shape;352;p47: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57" name="Google Shape;357;p48: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9: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62" name="Google Shape;362;p49: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68" name="Google Shape;368;p50: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5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74" name="Google Shape;374;p51: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57" name="Google Shape;57;p8: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2: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79" name="Google Shape;379;p52: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3: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85" name="Google Shape;385;p53: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90" name="Google Shape;390;p54: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5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96" name="Google Shape;396;p55: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56: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402" name="Google Shape;402;p56: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410" name="Google Shape;410;p57: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41289b62de_0_4:notes"/>
          <p:cNvSpPr txBox="1">
            <a:spLocks noGrp="1"/>
          </p:cNvSpPr>
          <p:nvPr>
            <p:ph type="body" idx="1"/>
          </p:nvPr>
        </p:nvSpPr>
        <p:spPr>
          <a:xfrm>
            <a:off x="685800" y="4424085"/>
            <a:ext cx="5486400" cy="4191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416" name="Google Shape;416;g41289b62de_0_4:notes"/>
          <p:cNvSpPr>
            <a:spLocks noGrp="1" noRot="1" noChangeAspect="1"/>
          </p:cNvSpPr>
          <p:nvPr>
            <p:ph type="sldImg" idx="2"/>
          </p:nvPr>
        </p:nvSpPr>
        <p:spPr>
          <a:xfrm>
            <a:off x="1101725" y="700088"/>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9: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62" name="Google Shape;62;p9: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67" name="Google Shape;67;p10: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72" name="Google Shape;72;p11: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2: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90" name="Google Shape;90;p12:notes"/>
          <p:cNvSpPr>
            <a:spLocks noGrp="1" noRot="1" noChangeAspect="1"/>
          </p:cNvSpPr>
          <p:nvPr>
            <p:ph type="sldImg" idx="2"/>
          </p:nvPr>
        </p:nvSpPr>
        <p:spPr>
          <a:xfrm>
            <a:off x="1101725"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1036637"/>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3"/>
          <p:cNvSpPr txBox="1">
            <a:spLocks noGrp="1"/>
          </p:cNvSpPr>
          <p:nvPr>
            <p:ph type="body" idx="1"/>
          </p:nvPr>
        </p:nvSpPr>
        <p:spPr>
          <a:xfrm>
            <a:off x="457200" y="2362200"/>
            <a:ext cx="8229600" cy="3886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3F3F3F"/>
              </a:buClr>
              <a:buSzPts val="3200"/>
              <a:buFont typeface="Arial"/>
              <a:buChar char="•"/>
              <a:defRPr sz="3200" b="0" i="0" u="none" strike="noStrike" cap="none">
                <a:solidFill>
                  <a:srgbClr val="3F3F3F"/>
                </a:solidFill>
                <a:latin typeface="Calibri"/>
                <a:ea typeface="Calibri"/>
                <a:cs typeface="Calibri"/>
                <a:sym typeface="Calibri"/>
              </a:defRPr>
            </a:lvl1pPr>
            <a:lvl2pPr marL="914400" marR="0" lvl="1" indent="-406400" algn="l" rtl="0">
              <a:spcBef>
                <a:spcPts val="56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Calibri"/>
                <a:ea typeface="Calibri"/>
                <a:cs typeface="Calibri"/>
                <a:sym typeface="Calibri"/>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Calibri"/>
                <a:ea typeface="Calibri"/>
                <a:cs typeface="Calibri"/>
                <a:sym typeface="Calibri"/>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3F3F3F"/>
              </a:buClr>
              <a:buSzPts val="4000"/>
              <a:buFont typeface="Arial"/>
              <a:buNone/>
              <a:defRPr sz="4000" b="1" i="0" u="none" strike="noStrike" cap="none">
                <a:solidFill>
                  <a:srgbClr val="3F3F3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Google Shape;20;p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914400"/>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5"/>
          <p:cNvSpPr txBox="1">
            <a:spLocks noGrp="1"/>
          </p:cNvSpPr>
          <p:nvPr>
            <p:ph type="body" idx="1"/>
          </p:nvPr>
        </p:nvSpPr>
        <p:spPr>
          <a:xfrm>
            <a:off x="457200" y="2332037"/>
            <a:ext cx="4038600" cy="4144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1pPr>
            <a:lvl2pPr marL="914400" marR="0" lvl="1" indent="-381000" algn="l" rtl="0">
              <a:spcBef>
                <a:spcPts val="480"/>
              </a:spcBef>
              <a:spcAft>
                <a:spcPts val="0"/>
              </a:spcAft>
              <a:buClr>
                <a:srgbClr val="3F3F3F"/>
              </a:buClr>
              <a:buSzPts val="2400"/>
              <a:buFont typeface="Arial"/>
              <a:buChar char="–"/>
              <a:defRPr sz="2400" b="0" i="0" u="none" strike="noStrike" cap="none">
                <a:solidFill>
                  <a:srgbClr val="3F3F3F"/>
                </a:solidFill>
                <a:latin typeface="Calibri"/>
                <a:ea typeface="Calibri"/>
                <a:cs typeface="Calibri"/>
                <a:sym typeface="Calibri"/>
              </a:defRPr>
            </a:lvl2pPr>
            <a:lvl3pPr marL="1371600" marR="0" lvl="2" indent="-355600" algn="l" rtl="0">
              <a:spcBef>
                <a:spcPts val="400"/>
              </a:spcBef>
              <a:spcAft>
                <a:spcPts val="0"/>
              </a:spcAft>
              <a:buClr>
                <a:srgbClr val="3F3F3F"/>
              </a:buClr>
              <a:buSzPts val="2000"/>
              <a:buFont typeface="Arial"/>
              <a:buChar char="•"/>
              <a:defRPr sz="2000" b="0" i="0" u="none" strike="noStrike" cap="none">
                <a:solidFill>
                  <a:srgbClr val="3F3F3F"/>
                </a:solidFill>
                <a:latin typeface="Calibri"/>
                <a:ea typeface="Calibri"/>
                <a:cs typeface="Calibri"/>
                <a:sym typeface="Calibri"/>
              </a:defRPr>
            </a:lvl3pPr>
            <a:lvl4pPr marL="1828800" marR="0" lvl="3" indent="-342900" algn="l" rtl="0">
              <a:spcBef>
                <a:spcPts val="360"/>
              </a:spcBef>
              <a:spcAft>
                <a:spcPts val="0"/>
              </a:spcAft>
              <a:buClr>
                <a:srgbClr val="3F3F3F"/>
              </a:buClr>
              <a:buSzPts val="1800"/>
              <a:buFont typeface="Arial"/>
              <a:buChar char="–"/>
              <a:defRPr sz="1800" b="0" i="0" u="none" strike="noStrike" cap="none">
                <a:solidFill>
                  <a:srgbClr val="3F3F3F"/>
                </a:solidFill>
                <a:latin typeface="Calibri"/>
                <a:ea typeface="Calibri"/>
                <a:cs typeface="Calibri"/>
                <a:sym typeface="Calibri"/>
              </a:defRPr>
            </a:lvl4pPr>
            <a:lvl5pPr marL="2286000" marR="0" lvl="4" indent="-342900" algn="l" rtl="0">
              <a:spcBef>
                <a:spcPts val="360"/>
              </a:spcBef>
              <a:spcAft>
                <a:spcPts val="0"/>
              </a:spcAft>
              <a:buClr>
                <a:srgbClr val="3F3F3F"/>
              </a:buClr>
              <a:buSzPts val="1800"/>
              <a:buFont typeface="Arial"/>
              <a:buChar char="»"/>
              <a:defRPr sz="1800" b="0" i="0" u="none" strike="noStrike" cap="none">
                <a:solidFill>
                  <a:srgbClr val="3F3F3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2"/>
          </p:nvPr>
        </p:nvSpPr>
        <p:spPr>
          <a:xfrm>
            <a:off x="4648200" y="2332037"/>
            <a:ext cx="4038600" cy="4144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1pPr>
            <a:lvl2pPr marL="914400" marR="0" lvl="1" indent="-381000" algn="l" rtl="0">
              <a:spcBef>
                <a:spcPts val="480"/>
              </a:spcBef>
              <a:spcAft>
                <a:spcPts val="0"/>
              </a:spcAft>
              <a:buClr>
                <a:srgbClr val="3F3F3F"/>
              </a:buClr>
              <a:buSzPts val="2400"/>
              <a:buFont typeface="Arial"/>
              <a:buChar char="–"/>
              <a:defRPr sz="2400" b="0" i="0" u="none" strike="noStrike" cap="none">
                <a:solidFill>
                  <a:srgbClr val="3F3F3F"/>
                </a:solidFill>
                <a:latin typeface="Calibri"/>
                <a:ea typeface="Calibri"/>
                <a:cs typeface="Calibri"/>
                <a:sym typeface="Calibri"/>
              </a:defRPr>
            </a:lvl2pPr>
            <a:lvl3pPr marL="1371600" marR="0" lvl="2" indent="-355600" algn="l" rtl="0">
              <a:spcBef>
                <a:spcPts val="400"/>
              </a:spcBef>
              <a:spcAft>
                <a:spcPts val="0"/>
              </a:spcAft>
              <a:buClr>
                <a:srgbClr val="3F3F3F"/>
              </a:buClr>
              <a:buSzPts val="2000"/>
              <a:buFont typeface="Arial"/>
              <a:buChar char="•"/>
              <a:defRPr sz="2000" b="0" i="0" u="none" strike="noStrike" cap="none">
                <a:solidFill>
                  <a:srgbClr val="3F3F3F"/>
                </a:solidFill>
                <a:latin typeface="Calibri"/>
                <a:ea typeface="Calibri"/>
                <a:cs typeface="Calibri"/>
                <a:sym typeface="Calibri"/>
              </a:defRPr>
            </a:lvl3pPr>
            <a:lvl4pPr marL="1828800" marR="0" lvl="3" indent="-342900" algn="l" rtl="0">
              <a:spcBef>
                <a:spcPts val="360"/>
              </a:spcBef>
              <a:spcAft>
                <a:spcPts val="0"/>
              </a:spcAft>
              <a:buClr>
                <a:srgbClr val="3F3F3F"/>
              </a:buClr>
              <a:buSzPts val="1800"/>
              <a:buFont typeface="Arial"/>
              <a:buChar char="–"/>
              <a:defRPr sz="1800" b="0" i="0" u="none" strike="noStrike" cap="none">
                <a:solidFill>
                  <a:srgbClr val="3F3F3F"/>
                </a:solidFill>
                <a:latin typeface="Calibri"/>
                <a:ea typeface="Calibri"/>
                <a:cs typeface="Calibri"/>
                <a:sym typeface="Calibri"/>
              </a:defRPr>
            </a:lvl4pPr>
            <a:lvl5pPr marL="2286000" marR="0" lvl="4" indent="-342900" algn="l" rtl="0">
              <a:spcBef>
                <a:spcPts val="360"/>
              </a:spcBef>
              <a:spcAft>
                <a:spcPts val="0"/>
              </a:spcAft>
              <a:buClr>
                <a:srgbClr val="3F3F3F"/>
              </a:buClr>
              <a:buSzPts val="1800"/>
              <a:buFont typeface="Arial"/>
              <a:buChar char="»"/>
              <a:defRPr sz="1800" b="0" i="0" u="none" strike="noStrike" cap="none">
                <a:solidFill>
                  <a:srgbClr val="3F3F3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20687" y="855347"/>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6"/>
          <p:cNvSpPr txBox="1">
            <a:spLocks noGrp="1"/>
          </p:cNvSpPr>
          <p:nvPr>
            <p:ph type="body" idx="1"/>
          </p:nvPr>
        </p:nvSpPr>
        <p:spPr>
          <a:xfrm>
            <a:off x="3575050" y="1227846"/>
            <a:ext cx="5111750" cy="5401554"/>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3F3F3F"/>
              </a:buClr>
              <a:buSzPts val="3200"/>
              <a:buFont typeface="Arial"/>
              <a:buChar char="•"/>
              <a:defRPr sz="3200" b="0" i="0" u="none" strike="noStrike" cap="none">
                <a:solidFill>
                  <a:srgbClr val="3F3F3F"/>
                </a:solidFill>
                <a:latin typeface="Calibri"/>
                <a:ea typeface="Calibri"/>
                <a:cs typeface="Calibri"/>
                <a:sym typeface="Calibri"/>
              </a:defRPr>
            </a:lvl1pPr>
            <a:lvl2pPr marL="914400" marR="0" lvl="1" indent="-406400" algn="l" rtl="0">
              <a:spcBef>
                <a:spcPts val="56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Calibri"/>
                <a:ea typeface="Calibri"/>
                <a:cs typeface="Calibri"/>
                <a:sym typeface="Calibri"/>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Calibri"/>
                <a:ea typeface="Calibri"/>
                <a:cs typeface="Calibri"/>
                <a:sym typeface="Calibri"/>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6"/>
          <p:cNvSpPr txBox="1">
            <a:spLocks noGrp="1"/>
          </p:cNvSpPr>
          <p:nvPr>
            <p:ph type="body" idx="2"/>
          </p:nvPr>
        </p:nvSpPr>
        <p:spPr>
          <a:xfrm>
            <a:off x="420687" y="2135506"/>
            <a:ext cx="3008313" cy="4189094"/>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Calibri"/>
                <a:ea typeface="Calibri"/>
                <a:cs typeface="Calibri"/>
                <a:sym typeface="Calibri"/>
              </a:defRPr>
            </a:lvl1pPr>
            <a:lvl2pPr marL="914400" marR="0" lvl="1" indent="-228600" algn="l" rtl="0">
              <a:spcBef>
                <a:spcPts val="240"/>
              </a:spcBef>
              <a:spcAft>
                <a:spcPts val="0"/>
              </a:spcAft>
              <a:buClr>
                <a:srgbClr val="3F3F3F"/>
              </a:buClr>
              <a:buSzPts val="1200"/>
              <a:buFont typeface="Arial"/>
              <a:buNone/>
              <a:defRPr sz="1200" b="0" i="0" u="none" strike="noStrike" cap="none">
                <a:solidFill>
                  <a:srgbClr val="3F3F3F"/>
                </a:solidFill>
                <a:latin typeface="Calibri"/>
                <a:ea typeface="Calibri"/>
                <a:cs typeface="Calibri"/>
                <a:sym typeface="Calibri"/>
              </a:defRPr>
            </a:lvl2pPr>
            <a:lvl3pPr marL="1371600" marR="0" lvl="2" indent="-228600" algn="l" rtl="0">
              <a:spcBef>
                <a:spcPts val="200"/>
              </a:spcBef>
              <a:spcAft>
                <a:spcPts val="0"/>
              </a:spcAft>
              <a:buClr>
                <a:srgbClr val="3F3F3F"/>
              </a:buClr>
              <a:buSzPts val="1000"/>
              <a:buFont typeface="Arial"/>
              <a:buNone/>
              <a:defRPr sz="1000" b="0" i="0" u="none" strike="noStrike" cap="none">
                <a:solidFill>
                  <a:srgbClr val="3F3F3F"/>
                </a:solidFill>
                <a:latin typeface="Calibri"/>
                <a:ea typeface="Calibri"/>
                <a:cs typeface="Calibri"/>
                <a:sym typeface="Calibri"/>
              </a:defRPr>
            </a:lvl3pPr>
            <a:lvl4pPr marL="1828800" marR="0" lvl="3" indent="-228600" algn="l" rtl="0">
              <a:spcBef>
                <a:spcPts val="180"/>
              </a:spcBef>
              <a:spcAft>
                <a:spcPts val="0"/>
              </a:spcAft>
              <a:buClr>
                <a:srgbClr val="3F3F3F"/>
              </a:buClr>
              <a:buSzPts val="900"/>
              <a:buFont typeface="Arial"/>
              <a:buNone/>
              <a:defRPr sz="900" b="0" i="0" u="none" strike="noStrike" cap="none">
                <a:solidFill>
                  <a:srgbClr val="3F3F3F"/>
                </a:solidFill>
                <a:latin typeface="Calibri"/>
                <a:ea typeface="Calibri"/>
                <a:cs typeface="Calibri"/>
                <a:sym typeface="Calibri"/>
              </a:defRPr>
            </a:lvl4pPr>
            <a:lvl5pPr marL="2286000" marR="0" lvl="4" indent="-228600" algn="l" rtl="0">
              <a:spcBef>
                <a:spcPts val="180"/>
              </a:spcBef>
              <a:spcAft>
                <a:spcPts val="0"/>
              </a:spcAft>
              <a:buClr>
                <a:srgbClr val="3F3F3F"/>
              </a:buClr>
              <a:buSzPts val="900"/>
              <a:buFont typeface="Arial"/>
              <a:buNone/>
              <a:defRPr sz="900" b="0" i="0" u="none" strike="noStrike" cap="none">
                <a:solidFill>
                  <a:srgbClr val="3F3F3F"/>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792288" y="5105400"/>
            <a:ext cx="5486400" cy="56769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7"/>
          <p:cNvSpPr>
            <a:spLocks noGrp="1"/>
          </p:cNvSpPr>
          <p:nvPr>
            <p:ph type="pic" idx="2"/>
          </p:nvPr>
        </p:nvSpPr>
        <p:spPr>
          <a:xfrm>
            <a:off x="1792288" y="914400"/>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rgbClr val="3F3F3F"/>
              </a:buClr>
              <a:buSzPts val="3200"/>
              <a:buFont typeface="Arial"/>
              <a:buNone/>
              <a:defRPr sz="3200" b="0" i="0" u="none" strike="noStrike" cap="none">
                <a:solidFill>
                  <a:srgbClr val="3F3F3F"/>
                </a:solidFill>
                <a:latin typeface="Calibri"/>
                <a:ea typeface="Calibri"/>
                <a:cs typeface="Calibri"/>
                <a:sym typeface="Calibri"/>
              </a:defRPr>
            </a:lvl1pPr>
            <a:lvl2pPr marL="457200" marR="0" lvl="1" indent="0" algn="l" rtl="0">
              <a:spcBef>
                <a:spcPts val="560"/>
              </a:spcBef>
              <a:spcAft>
                <a:spcPts val="0"/>
              </a:spcAft>
              <a:buClr>
                <a:srgbClr val="3F3F3F"/>
              </a:buClr>
              <a:buSzPts val="2800"/>
              <a:buFont typeface="Arial"/>
              <a:buNone/>
              <a:defRPr sz="2800" b="0" i="0" u="none" strike="noStrike" cap="none">
                <a:solidFill>
                  <a:srgbClr val="3F3F3F"/>
                </a:solidFill>
                <a:latin typeface="Calibri"/>
                <a:ea typeface="Calibri"/>
                <a:cs typeface="Calibri"/>
                <a:sym typeface="Calibri"/>
              </a:defRPr>
            </a:lvl2pPr>
            <a:lvl3pPr marL="914400" marR="0" lvl="2" indent="0" algn="l" rtl="0">
              <a:spcBef>
                <a:spcPts val="480"/>
              </a:spcBef>
              <a:spcAft>
                <a:spcPts val="0"/>
              </a:spcAft>
              <a:buClr>
                <a:srgbClr val="3F3F3F"/>
              </a:buClr>
              <a:buSzPts val="2400"/>
              <a:buFont typeface="Arial"/>
              <a:buNone/>
              <a:defRPr sz="2400" b="0" i="0" u="none" strike="noStrike" cap="none">
                <a:solidFill>
                  <a:srgbClr val="3F3F3F"/>
                </a:solidFill>
                <a:latin typeface="Calibri"/>
                <a:ea typeface="Calibri"/>
                <a:cs typeface="Calibri"/>
                <a:sym typeface="Calibri"/>
              </a:defRPr>
            </a:lvl3pPr>
            <a:lvl4pPr marL="1371600" marR="0" lvl="3" indent="0" algn="l" rtl="0">
              <a:spcBef>
                <a:spcPts val="400"/>
              </a:spcBef>
              <a:spcAft>
                <a:spcPts val="0"/>
              </a:spcAft>
              <a:buClr>
                <a:srgbClr val="3F3F3F"/>
              </a:buClr>
              <a:buSzPts val="2000"/>
              <a:buFont typeface="Arial"/>
              <a:buNone/>
              <a:defRPr sz="2000" b="0" i="0" u="none" strike="noStrike" cap="none">
                <a:solidFill>
                  <a:srgbClr val="3F3F3F"/>
                </a:solidFill>
                <a:latin typeface="Calibri"/>
                <a:ea typeface="Calibri"/>
                <a:cs typeface="Calibri"/>
                <a:sym typeface="Calibri"/>
              </a:defRPr>
            </a:lvl4pPr>
            <a:lvl5pPr marL="1828800" marR="0" lvl="4" indent="0" algn="l" rtl="0">
              <a:spcBef>
                <a:spcPts val="400"/>
              </a:spcBef>
              <a:spcAft>
                <a:spcPts val="0"/>
              </a:spcAft>
              <a:buClr>
                <a:srgbClr val="3F3F3F"/>
              </a:buClr>
              <a:buSzPts val="2000"/>
              <a:buFont typeface="Arial"/>
              <a:buNone/>
              <a:defRPr sz="2000" b="0" i="0" u="none" strike="noStrike" cap="none">
                <a:solidFill>
                  <a:srgbClr val="3F3F3F"/>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p7"/>
          <p:cNvSpPr txBox="1">
            <a:spLocks noGrp="1"/>
          </p:cNvSpPr>
          <p:nvPr>
            <p:ph type="body" idx="1"/>
          </p:nvPr>
        </p:nvSpPr>
        <p:spPr>
          <a:xfrm>
            <a:off x="1792288" y="5673090"/>
            <a:ext cx="5486400" cy="80391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Calibri"/>
                <a:ea typeface="Calibri"/>
                <a:cs typeface="Calibri"/>
                <a:sym typeface="Calibri"/>
              </a:defRPr>
            </a:lvl1pPr>
            <a:lvl2pPr marL="914400" marR="0" lvl="1" indent="-228600" algn="l" rtl="0">
              <a:spcBef>
                <a:spcPts val="240"/>
              </a:spcBef>
              <a:spcAft>
                <a:spcPts val="0"/>
              </a:spcAft>
              <a:buClr>
                <a:srgbClr val="3F3F3F"/>
              </a:buClr>
              <a:buSzPts val="1200"/>
              <a:buFont typeface="Arial"/>
              <a:buNone/>
              <a:defRPr sz="1200" b="0" i="0" u="none" strike="noStrike" cap="none">
                <a:solidFill>
                  <a:srgbClr val="3F3F3F"/>
                </a:solidFill>
                <a:latin typeface="Calibri"/>
                <a:ea typeface="Calibri"/>
                <a:cs typeface="Calibri"/>
                <a:sym typeface="Calibri"/>
              </a:defRPr>
            </a:lvl2pPr>
            <a:lvl3pPr marL="1371600" marR="0" lvl="2" indent="-228600" algn="l" rtl="0">
              <a:spcBef>
                <a:spcPts val="200"/>
              </a:spcBef>
              <a:spcAft>
                <a:spcPts val="0"/>
              </a:spcAft>
              <a:buClr>
                <a:srgbClr val="3F3F3F"/>
              </a:buClr>
              <a:buSzPts val="1000"/>
              <a:buFont typeface="Arial"/>
              <a:buNone/>
              <a:defRPr sz="1000" b="0" i="0" u="none" strike="noStrike" cap="none">
                <a:solidFill>
                  <a:srgbClr val="3F3F3F"/>
                </a:solidFill>
                <a:latin typeface="Calibri"/>
                <a:ea typeface="Calibri"/>
                <a:cs typeface="Calibri"/>
                <a:sym typeface="Calibri"/>
              </a:defRPr>
            </a:lvl3pPr>
            <a:lvl4pPr marL="1828800" marR="0" lvl="3" indent="-228600" algn="l" rtl="0">
              <a:spcBef>
                <a:spcPts val="180"/>
              </a:spcBef>
              <a:spcAft>
                <a:spcPts val="0"/>
              </a:spcAft>
              <a:buClr>
                <a:srgbClr val="3F3F3F"/>
              </a:buClr>
              <a:buSzPts val="900"/>
              <a:buFont typeface="Arial"/>
              <a:buNone/>
              <a:defRPr sz="900" b="0" i="0" u="none" strike="noStrike" cap="none">
                <a:solidFill>
                  <a:srgbClr val="3F3F3F"/>
                </a:solidFill>
                <a:latin typeface="Calibri"/>
                <a:ea typeface="Calibri"/>
                <a:cs typeface="Calibri"/>
                <a:sym typeface="Calibri"/>
              </a:defRPr>
            </a:lvl4pPr>
            <a:lvl5pPr marL="2286000" marR="0" lvl="4" indent="-228600" algn="l" rtl="0">
              <a:spcBef>
                <a:spcPts val="180"/>
              </a:spcBef>
              <a:spcAft>
                <a:spcPts val="0"/>
              </a:spcAft>
              <a:buClr>
                <a:srgbClr val="3F3F3F"/>
              </a:buClr>
              <a:buSzPts val="900"/>
              <a:buFont typeface="Arial"/>
              <a:buNone/>
              <a:defRPr sz="900" b="0" i="0" u="none" strike="noStrike" cap="none">
                <a:solidFill>
                  <a:srgbClr val="3F3F3F"/>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914400"/>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2239963"/>
            <a:ext cx="8229600" cy="38862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3F3F3F"/>
              </a:buClr>
              <a:buSzPts val="3200"/>
              <a:buFont typeface="Arial"/>
              <a:buChar char="•"/>
              <a:defRPr sz="3200" b="0" i="0" u="none" strike="noStrike" cap="none">
                <a:solidFill>
                  <a:srgbClr val="3F3F3F"/>
                </a:solidFill>
                <a:latin typeface="Calibri"/>
                <a:ea typeface="Calibri"/>
                <a:cs typeface="Calibri"/>
                <a:sym typeface="Calibri"/>
              </a:defRPr>
            </a:lvl1pPr>
            <a:lvl2pPr marL="914400" marR="0" lvl="1" indent="-406400" algn="l" rtl="0">
              <a:spcBef>
                <a:spcPts val="56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2pPr>
            <a:lvl3pPr marL="1371600" marR="0" lvl="2" indent="-381000" algn="l" rtl="0">
              <a:spcBef>
                <a:spcPts val="480"/>
              </a:spcBef>
              <a:spcAft>
                <a:spcPts val="0"/>
              </a:spcAft>
              <a:buClr>
                <a:srgbClr val="3F3F3F"/>
              </a:buClr>
              <a:buSzPts val="2400"/>
              <a:buFont typeface="Arial"/>
              <a:buChar char="•"/>
              <a:defRPr sz="2400" b="0" i="0" u="none" strike="noStrike" cap="none">
                <a:solidFill>
                  <a:srgbClr val="3F3F3F"/>
                </a:solidFill>
                <a:latin typeface="Calibri"/>
                <a:ea typeface="Calibri"/>
                <a:cs typeface="Calibri"/>
                <a:sym typeface="Calibri"/>
              </a:defRPr>
            </a:lvl3pPr>
            <a:lvl4pPr marL="1828800" marR="0" lvl="3" indent="-355600" algn="l" rtl="0">
              <a:spcBef>
                <a:spcPts val="400"/>
              </a:spcBef>
              <a:spcAft>
                <a:spcPts val="0"/>
              </a:spcAft>
              <a:buClr>
                <a:srgbClr val="3F3F3F"/>
              </a:buClr>
              <a:buSzPts val="2000"/>
              <a:buFont typeface="Arial"/>
              <a:buChar char="–"/>
              <a:defRPr sz="2000" b="0" i="0" u="none" strike="noStrike" cap="none">
                <a:solidFill>
                  <a:srgbClr val="3F3F3F"/>
                </a:solidFill>
                <a:latin typeface="Calibri"/>
                <a:ea typeface="Calibri"/>
                <a:cs typeface="Calibri"/>
                <a:sym typeface="Calibri"/>
              </a:defRPr>
            </a:lvl4pPr>
            <a:lvl5pPr marL="2286000" marR="0" lvl="4" indent="-355600" algn="l" rtl="0">
              <a:spcBef>
                <a:spcPts val="400"/>
              </a:spcBef>
              <a:spcAft>
                <a:spcPts val="0"/>
              </a:spcAft>
              <a:buClr>
                <a:srgbClr val="3F3F3F"/>
              </a:buClr>
              <a:buSzPts val="2000"/>
              <a:buFont typeface="Arial"/>
              <a:buChar char="»"/>
              <a:defRPr sz="2000" b="0" i="0" u="none" strike="noStrike" cap="none">
                <a:solidFill>
                  <a:srgbClr val="3F3F3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8"/>
          <p:cNvSpPr txBox="1">
            <a:spLocks noGrp="1"/>
          </p:cNvSpPr>
          <p:nvPr>
            <p:ph type="subTitle" idx="1"/>
          </p:nvPr>
        </p:nvSpPr>
        <p:spPr>
          <a:xfrm>
            <a:off x="509900" y="3849650"/>
            <a:ext cx="8107200" cy="285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600"/>
              <a:buFont typeface="Arial"/>
              <a:buNone/>
            </a:pPr>
            <a:r>
              <a:rPr lang="en-US" sz="4800" b="1" i="0" u="none" strike="noStrike" cap="none">
                <a:solidFill>
                  <a:schemeClr val="dk1"/>
                </a:solidFill>
                <a:latin typeface="Gill Sans"/>
                <a:ea typeface="Gill Sans"/>
                <a:cs typeface="Gill Sans"/>
                <a:sym typeface="Gill Sans"/>
              </a:rPr>
              <a:t>LEARNING ASSISTANT </a:t>
            </a:r>
            <a:r>
              <a:rPr lang="en-US" sz="4800" i="0" u="none" strike="noStrike" cap="none">
                <a:solidFill>
                  <a:schemeClr val="dk1"/>
                </a:solidFill>
                <a:latin typeface="Gill Sans"/>
                <a:ea typeface="Gill Sans"/>
                <a:cs typeface="Gill Sans"/>
                <a:sym typeface="Gill Sans"/>
              </a:rPr>
              <a:t>ORIENTATION</a:t>
            </a:r>
            <a:endParaRPr sz="4800" i="0" u="none" strike="noStrike" cap="none">
              <a:solidFill>
                <a:schemeClr val="dk1"/>
              </a:solidFill>
              <a:latin typeface="Gill Sans"/>
              <a:ea typeface="Gill Sans"/>
              <a:cs typeface="Gill Sans"/>
              <a:sym typeface="Gill Sans"/>
            </a:endParaRPr>
          </a:p>
        </p:txBody>
      </p:sp>
      <p:pic>
        <p:nvPicPr>
          <p:cNvPr id="38" name="Google Shape;38;p8" descr="Slide2.png"/>
          <p:cNvPicPr preferRelativeResize="0"/>
          <p:nvPr/>
        </p:nvPicPr>
        <p:blipFill rotWithShape="1">
          <a:blip r:embed="rId3">
            <a:alphaModFix/>
          </a:blip>
          <a:srcRect/>
          <a:stretch/>
        </p:blipFill>
        <p:spPr>
          <a:xfrm>
            <a:off x="228600" y="838200"/>
            <a:ext cx="8704262" cy="2153498"/>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457200" y="1036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LEARNING</a:t>
            </a:r>
            <a:r>
              <a:rPr lang="en-US" sz="4800" b="1" i="0" u="none" strike="noStrike" cap="none">
                <a:solidFill>
                  <a:srgbClr val="3F3F3F"/>
                </a:solidFill>
                <a:latin typeface="Gill Sans"/>
                <a:ea typeface="Gill Sans"/>
                <a:cs typeface="Gill Sans"/>
                <a:sym typeface="Gill Sans"/>
              </a:rPr>
              <a:t> </a:t>
            </a:r>
            <a:r>
              <a:rPr lang="en-US" sz="6000" i="0" u="none" strike="noStrike" cap="none">
                <a:solidFill>
                  <a:schemeClr val="dk1"/>
                </a:solidFill>
                <a:latin typeface="Gill Sans"/>
                <a:ea typeface="Gill Sans"/>
                <a:cs typeface="Gill Sans"/>
                <a:sym typeface="Gill Sans"/>
              </a:rPr>
              <a:t>CYCLE</a:t>
            </a:r>
            <a:endParaRPr>
              <a:latin typeface="Gill Sans"/>
              <a:ea typeface="Gill Sans"/>
              <a:cs typeface="Gill Sans"/>
              <a:sym typeface="Gill Sans"/>
            </a:endParaRPr>
          </a:p>
        </p:txBody>
      </p:sp>
      <p:sp>
        <p:nvSpPr>
          <p:cNvPr id="142" name="Google Shape;142;p17"/>
          <p:cNvSpPr txBox="1">
            <a:spLocks noGrp="1"/>
          </p:cNvSpPr>
          <p:nvPr>
            <p:ph type="body" idx="1"/>
          </p:nvPr>
        </p:nvSpPr>
        <p:spPr>
          <a:xfrm>
            <a:off x="457200" y="2362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Initial Ideas</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Collecting and Analyzing Data</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Summarizing Questions</a:t>
            </a:r>
            <a:endParaRPr>
              <a:latin typeface="Gill Sans"/>
              <a:ea typeface="Gill Sans"/>
              <a:cs typeface="Gill Sans"/>
              <a:sym typeface="Gill Sans"/>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457200" y="1036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YOUR IMPORTANCE</a:t>
            </a:r>
            <a:endParaRPr sz="6000" i="0" u="none" strike="noStrike" cap="none">
              <a:solidFill>
                <a:schemeClr val="dk1"/>
              </a:solidFill>
              <a:latin typeface="Gill Sans"/>
              <a:ea typeface="Gill Sans"/>
              <a:cs typeface="Gill Sans"/>
              <a:sym typeface="Gill Sans"/>
            </a:endParaRPr>
          </a:p>
        </p:txBody>
      </p:sp>
      <p:sp>
        <p:nvSpPr>
          <p:cNvPr id="148" name="Google Shape;148;p18"/>
          <p:cNvSpPr txBox="1">
            <a:spLocks noGrp="1"/>
          </p:cNvSpPr>
          <p:nvPr>
            <p:ph type="body" idx="1"/>
          </p:nvPr>
        </p:nvSpPr>
        <p:spPr>
          <a:xfrm>
            <a:off x="457200" y="2362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Essential to the Hands-on-Science Program</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Improves the learning of ALL students – students in classes &amp; LAs</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Provides person-power needed to use interactive engagement &amp; student-centered instruction</a:t>
            </a:r>
            <a:endParaRPr sz="3200" i="0" u="none" strike="noStrike" cap="none">
              <a:solidFill>
                <a:schemeClr val="dk1"/>
              </a:solidFill>
              <a:latin typeface="Gill Sans"/>
              <a:ea typeface="Gill Sans"/>
              <a:cs typeface="Gill Sans"/>
              <a:sym typeface="Gill San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0" y="1036637"/>
            <a:ext cx="9067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400"/>
              <a:buFont typeface="Arial"/>
              <a:buNone/>
            </a:pPr>
            <a:r>
              <a:rPr lang="en-US" sz="4500" i="0" u="none" strike="noStrike" cap="none">
                <a:solidFill>
                  <a:schemeClr val="dk1"/>
                </a:solidFill>
                <a:latin typeface="Gill Sans"/>
                <a:ea typeface="Gill Sans"/>
                <a:cs typeface="Gill Sans"/>
                <a:sym typeface="Gill Sans"/>
              </a:rPr>
              <a:t>YOUR RESPONSIBILITIES AS AN LA</a:t>
            </a:r>
            <a:endParaRPr sz="4500" i="0" u="none" strike="noStrike" cap="none">
              <a:solidFill>
                <a:schemeClr val="dk1"/>
              </a:solidFill>
              <a:latin typeface="Gill Sans"/>
              <a:ea typeface="Gill Sans"/>
              <a:cs typeface="Gill Sans"/>
              <a:sym typeface="Gill Sans"/>
            </a:endParaRPr>
          </a:p>
        </p:txBody>
      </p:sp>
      <p:sp>
        <p:nvSpPr>
          <p:cNvPr id="154" name="Google Shape;154;p19"/>
          <p:cNvSpPr txBox="1">
            <a:spLocks noGrp="1"/>
          </p:cNvSpPr>
          <p:nvPr>
            <p:ph type="body" idx="1"/>
          </p:nvPr>
        </p:nvSpPr>
        <p:spPr>
          <a:xfrm>
            <a:off x="457200" y="2362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Work directly with students to make courses more student-centered using interactive teaching/learning techniques</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Take pedagogy seminar on interactive teaching techniques (offered in the Fall and Spring)</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Meet weekly with the course instructor to provide feedback &amp; prepare for upcoming activities</a:t>
            </a:r>
            <a:endParaRPr sz="3200" i="0" u="none" strike="noStrike" cap="none">
              <a:solidFill>
                <a:schemeClr val="dk1"/>
              </a:solidFill>
              <a:latin typeface="Gill Sans"/>
              <a:ea typeface="Gill Sans"/>
              <a:cs typeface="Gill Sans"/>
              <a:sym typeface="Gill San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title"/>
          </p:nvPr>
        </p:nvSpPr>
        <p:spPr>
          <a:xfrm>
            <a:off x="457200" y="1036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LA HANDBOOK</a:t>
            </a:r>
            <a:endParaRPr sz="6000" i="0" u="none" strike="noStrike" cap="none">
              <a:solidFill>
                <a:schemeClr val="dk1"/>
              </a:solidFill>
              <a:latin typeface="Gill Sans"/>
              <a:ea typeface="Gill Sans"/>
              <a:cs typeface="Gill Sans"/>
              <a:sym typeface="Gill Sans"/>
            </a:endParaRPr>
          </a:p>
        </p:txBody>
      </p:sp>
      <p:sp>
        <p:nvSpPr>
          <p:cNvPr id="160" name="Google Shape;160;p20"/>
          <p:cNvSpPr txBox="1">
            <a:spLocks noGrp="1"/>
          </p:cNvSpPr>
          <p:nvPr>
            <p:ph type="body" idx="1"/>
          </p:nvPr>
        </p:nvSpPr>
        <p:spPr>
          <a:xfrm>
            <a:off x="457200" y="2362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LA Handbook – </a:t>
            </a:r>
            <a:r>
              <a:rPr lang="en-US" sz="3200" i="1" u="none" strike="noStrike" cap="none">
                <a:solidFill>
                  <a:schemeClr val="dk1"/>
                </a:solidFill>
                <a:latin typeface="Gill Sans"/>
                <a:ea typeface="Gill Sans"/>
                <a:cs typeface="Gill Sans"/>
                <a:sym typeface="Gill Sans"/>
              </a:rPr>
              <a:t>almost</a:t>
            </a:r>
            <a:r>
              <a:rPr lang="en-US" sz="3200" i="0" u="none" strike="noStrike" cap="none">
                <a:solidFill>
                  <a:schemeClr val="dk1"/>
                </a:solidFill>
                <a:latin typeface="Gill Sans"/>
                <a:ea typeface="Gill Sans"/>
                <a:cs typeface="Gill Sans"/>
                <a:sym typeface="Gill Sans"/>
              </a:rPr>
              <a:t> everything you need to know about your role as an LA</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You will be expected to be familiar with its contents for the first Pedagogy class. </a:t>
            </a:r>
            <a:endParaRPr>
              <a:latin typeface="Gill Sans"/>
              <a:ea typeface="Gill Sans"/>
              <a:cs typeface="Gill Sans"/>
              <a:sym typeface="Gill San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p:nvPr/>
        </p:nvSpPr>
        <p:spPr>
          <a:xfrm>
            <a:off x="0" y="2514600"/>
            <a:ext cx="9144000"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dk1"/>
                </a:solidFill>
                <a:latin typeface="Gill Sans"/>
                <a:ea typeface="Gill Sans"/>
                <a:cs typeface="Gill Sans"/>
                <a:sym typeface="Gill Sans"/>
              </a:rPr>
              <a:t>RESPONSIBILITIES | IN CLASS</a:t>
            </a:r>
            <a:endParaRPr sz="4800">
              <a:solidFill>
                <a:schemeClr val="dk1"/>
              </a:solidFill>
              <a:latin typeface="Gill Sans"/>
              <a:ea typeface="Gill Sans"/>
              <a:cs typeface="Gill Sans"/>
              <a:sym typeface="Gill Sans"/>
            </a:endParaRPr>
          </a:p>
          <a:p>
            <a:pPr marL="0" lvl="0" indent="0" algn="ctr" rtl="0">
              <a:spcBef>
                <a:spcPts val="0"/>
              </a:spcBef>
              <a:spcAft>
                <a:spcPts val="0"/>
              </a:spcAft>
              <a:buClr>
                <a:schemeClr val="dk1"/>
              </a:buClr>
              <a:buFont typeface="Arial"/>
              <a:buNone/>
            </a:pPr>
            <a:endParaRPr sz="4800">
              <a:solidFill>
                <a:schemeClr val="dk1"/>
              </a:solidFill>
              <a:latin typeface="Gill Sans"/>
              <a:ea typeface="Gill Sans"/>
              <a:cs typeface="Gill Sans"/>
              <a:sym typeface="Gill Sans"/>
            </a:endParaRPr>
          </a:p>
          <a:p>
            <a:pPr marL="0" lvl="0" indent="0" algn="ctr" rtl="0">
              <a:spcBef>
                <a:spcPts val="0"/>
              </a:spcBef>
              <a:spcAft>
                <a:spcPts val="0"/>
              </a:spcAft>
              <a:buClr>
                <a:schemeClr val="dk1"/>
              </a:buClr>
              <a:buFont typeface="Arial"/>
              <a:buNone/>
            </a:pPr>
            <a:r>
              <a:rPr lang="en-US" sz="3000">
                <a:solidFill>
                  <a:schemeClr val="dk1"/>
                </a:solidFill>
                <a:latin typeface="Gill Sans"/>
                <a:ea typeface="Gill Sans"/>
                <a:cs typeface="Gill Sans"/>
                <a:sym typeface="Gill Sans"/>
              </a:rPr>
              <a:t>Dr. Dunn</a:t>
            </a:r>
            <a:endParaRPr sz="48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457200" y="1036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EXPECTATIONS</a:t>
            </a:r>
            <a:endParaRPr sz="4400" i="0" u="none" strike="noStrike" cap="none">
              <a:solidFill>
                <a:schemeClr val="dk1"/>
              </a:solidFill>
              <a:latin typeface="Gill Sans"/>
              <a:ea typeface="Gill Sans"/>
              <a:cs typeface="Gill Sans"/>
              <a:sym typeface="Gill Sans"/>
            </a:endParaRPr>
          </a:p>
        </p:txBody>
      </p:sp>
      <p:sp>
        <p:nvSpPr>
          <p:cNvPr id="171" name="Google Shape;171;p22"/>
          <p:cNvSpPr txBox="1">
            <a:spLocks noGrp="1"/>
          </p:cNvSpPr>
          <p:nvPr>
            <p:ph type="body" idx="1"/>
          </p:nvPr>
        </p:nvSpPr>
        <p:spPr>
          <a:xfrm>
            <a:off x="457200" y="2362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Be fully present </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Engage with the students by not being </a:t>
            </a:r>
            <a:r>
              <a:rPr lang="en-US">
                <a:solidFill>
                  <a:schemeClr val="dk1"/>
                </a:solidFill>
                <a:latin typeface="Gill Sans"/>
                <a:ea typeface="Gill Sans"/>
                <a:cs typeface="Gill Sans"/>
                <a:sym typeface="Gill Sans"/>
              </a:rPr>
              <a:t>sidetracked with other tasks</a:t>
            </a:r>
            <a:r>
              <a:rPr lang="en-US" sz="3200" i="0" u="none" strike="noStrike" cap="none">
                <a:solidFill>
                  <a:schemeClr val="dk1"/>
                </a:solidFill>
                <a:latin typeface="Gill Sans"/>
                <a:ea typeface="Gill Sans"/>
                <a:cs typeface="Gill Sans"/>
                <a:sym typeface="Gill Sans"/>
              </a:rPr>
              <a:t> </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Actively moving around the room</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Keep homework for other classes out of sight</a:t>
            </a:r>
            <a:endParaRPr>
              <a:latin typeface="Gill Sans"/>
              <a:ea typeface="Gill Sans"/>
              <a:cs typeface="Gill Sans"/>
              <a:sym typeface="Gill Sans"/>
            </a:endParaRPr>
          </a:p>
          <a:p>
            <a:pPr marL="342900" marR="0" lvl="0" indent="-139700" algn="l" rtl="0">
              <a:spcBef>
                <a:spcPts val="640"/>
              </a:spcBef>
              <a:spcAft>
                <a:spcPts val="0"/>
              </a:spcAft>
              <a:buClr>
                <a:srgbClr val="3F3F3F"/>
              </a:buClr>
              <a:buSzPts val="3200"/>
              <a:buFont typeface="Arial"/>
              <a:buNone/>
            </a:pPr>
            <a:endParaRPr sz="3200" b="0" i="0" u="none" strike="noStrike" cap="none">
              <a:solidFill>
                <a:srgbClr val="3F3F3F"/>
              </a:solidFill>
              <a:latin typeface="Calibri"/>
              <a:ea typeface="Calibri"/>
              <a:cs typeface="Calibri"/>
              <a:sym typeface="Calibri"/>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457200" y="1036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DURING THE ACTIVITY</a:t>
            </a:r>
            <a:endParaRPr sz="6000" i="0" u="none" strike="noStrike" cap="none">
              <a:solidFill>
                <a:schemeClr val="dk1"/>
              </a:solidFill>
              <a:latin typeface="Gill Sans"/>
              <a:ea typeface="Gill Sans"/>
              <a:cs typeface="Gill Sans"/>
              <a:sym typeface="Gill Sans"/>
            </a:endParaRPr>
          </a:p>
        </p:txBody>
      </p:sp>
      <p:sp>
        <p:nvSpPr>
          <p:cNvPr id="177" name="Google Shape;177;p23"/>
          <p:cNvSpPr txBox="1">
            <a:spLocks noGrp="1"/>
          </p:cNvSpPr>
          <p:nvPr>
            <p:ph type="body" idx="1"/>
          </p:nvPr>
        </p:nvSpPr>
        <p:spPr>
          <a:xfrm>
            <a:off x="457200" y="2362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Initial Ideas</a:t>
            </a:r>
            <a:endParaRPr sz="3200" i="0" u="none" strike="noStrike" cap="none">
              <a:solidFill>
                <a:schemeClr val="dk1"/>
              </a:solidFill>
              <a:latin typeface="Gill Sans"/>
              <a:ea typeface="Gill Sans"/>
              <a:cs typeface="Gill Sans"/>
              <a:sym typeface="Gill Sans"/>
            </a:endParaRPr>
          </a:p>
          <a:p>
            <a:pPr marL="742950" marR="0" lvl="1" indent="-285750" algn="l" rtl="0">
              <a:spcBef>
                <a:spcPts val="0"/>
              </a:spcBef>
              <a:spcAft>
                <a:spcPts val="0"/>
              </a:spcAft>
              <a:buClr>
                <a:schemeClr val="dk1"/>
              </a:buClr>
              <a:buSzPts val="2800"/>
              <a:buFont typeface="Gill Sans"/>
              <a:buChar char="–"/>
            </a:pPr>
            <a:r>
              <a:rPr lang="en-US">
                <a:solidFill>
                  <a:schemeClr val="dk1"/>
                </a:solidFill>
                <a:latin typeface="Gill Sans"/>
                <a:ea typeface="Gill Sans"/>
                <a:cs typeface="Gill Sans"/>
                <a:sym typeface="Gill Sans"/>
              </a:rPr>
              <a:t>ask questions to see what students’ initial ideas are about topics</a:t>
            </a:r>
            <a:endParaRPr>
              <a:solidFill>
                <a:schemeClr val="dk1"/>
              </a:solidFill>
              <a:latin typeface="Gill Sans"/>
              <a:ea typeface="Gill Sans"/>
              <a:cs typeface="Gill Sans"/>
              <a:sym typeface="Gill Sans"/>
            </a:endParaRPr>
          </a:p>
          <a:p>
            <a:pPr marL="742950" marR="0" lvl="1" indent="-285750" algn="l" rtl="0">
              <a:spcBef>
                <a:spcPts val="0"/>
              </a:spcBef>
              <a:spcAft>
                <a:spcPts val="0"/>
              </a:spcAft>
              <a:buClr>
                <a:schemeClr val="dk1"/>
              </a:buClr>
              <a:buSzPts val="2800"/>
              <a:buFont typeface="Gill Sans"/>
              <a:buChar char="–"/>
            </a:pPr>
            <a:r>
              <a:rPr lang="en-US">
                <a:solidFill>
                  <a:schemeClr val="dk1"/>
                </a:solidFill>
                <a:latin typeface="Gill Sans"/>
                <a:ea typeface="Gill Sans"/>
                <a:cs typeface="Gill Sans"/>
                <a:sym typeface="Gill Sans"/>
              </a:rPr>
              <a:t>check for misconceptions </a:t>
            </a:r>
            <a:endParaRPr>
              <a:solidFill>
                <a:schemeClr val="dk1"/>
              </a:solidFill>
              <a:latin typeface="Gill Sans"/>
              <a:ea typeface="Gill Sans"/>
              <a:cs typeface="Gill Sans"/>
              <a:sym typeface="Gill Sans"/>
            </a:endParaRPr>
          </a:p>
          <a:p>
            <a:pPr marL="742950" marR="0" lvl="1" indent="-285750" algn="l" rtl="0">
              <a:spcBef>
                <a:spcPts val="0"/>
              </a:spcBef>
              <a:spcAft>
                <a:spcPts val="0"/>
              </a:spcAft>
              <a:buClr>
                <a:schemeClr val="dk1"/>
              </a:buClr>
              <a:buSzPts val="2800"/>
              <a:buFont typeface="Gill Sans"/>
              <a:buChar char="–"/>
            </a:pPr>
            <a:r>
              <a:rPr lang="en-US" sz="3200">
                <a:solidFill>
                  <a:schemeClr val="dk1"/>
                </a:solidFill>
                <a:latin typeface="Gill Sans"/>
                <a:ea typeface="Gill Sans"/>
                <a:cs typeface="Gill Sans"/>
                <a:sym typeface="Gill Sans"/>
              </a:rPr>
              <a:t>taking attendance (unless otherwise said by instructor)</a:t>
            </a:r>
            <a:endParaRPr sz="3200" i="0" u="none" strike="noStrike" cap="none">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457200" y="1036637"/>
            <a:ext cx="82296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6000">
                <a:solidFill>
                  <a:schemeClr val="dk1"/>
                </a:solidFill>
                <a:latin typeface="Gill Sans"/>
                <a:ea typeface="Gill Sans"/>
                <a:cs typeface="Gill Sans"/>
                <a:sym typeface="Gill Sans"/>
              </a:rPr>
              <a:t>DURING THE ACTIVITY</a:t>
            </a:r>
            <a:endParaRPr/>
          </a:p>
        </p:txBody>
      </p:sp>
      <p:sp>
        <p:nvSpPr>
          <p:cNvPr id="184" name="Google Shape;184;p24"/>
          <p:cNvSpPr txBox="1">
            <a:spLocks noGrp="1"/>
          </p:cNvSpPr>
          <p:nvPr>
            <p:ph type="body" idx="1"/>
          </p:nvPr>
        </p:nvSpPr>
        <p:spPr>
          <a:xfrm>
            <a:off x="457200" y="2362200"/>
            <a:ext cx="8229600" cy="3886200"/>
          </a:xfrm>
          <a:prstGeom prst="rect">
            <a:avLst/>
          </a:prstGeom>
        </p:spPr>
        <p:txBody>
          <a:bodyPr spcFirstLastPara="1" wrap="square" lIns="91425" tIns="91425" rIns="91425" bIns="91425" anchor="t" anchorCtr="0">
            <a:noAutofit/>
          </a:bodyPr>
          <a:lstStyle/>
          <a:p>
            <a:pPr marL="342900" lvl="0" indent="-342900">
              <a:spcBef>
                <a:spcPts val="640"/>
              </a:spcBef>
              <a:spcAft>
                <a:spcPts val="0"/>
              </a:spcAft>
              <a:buClr>
                <a:schemeClr val="dk1"/>
              </a:buClr>
              <a:buSzPts val="3200"/>
              <a:buFont typeface="Gill Sans"/>
              <a:buChar char="•"/>
            </a:pPr>
            <a:r>
              <a:rPr lang="en-US">
                <a:solidFill>
                  <a:schemeClr val="dk1"/>
                </a:solidFill>
                <a:latin typeface="Gill Sans"/>
                <a:ea typeface="Gill Sans"/>
                <a:cs typeface="Gill Sans"/>
                <a:sym typeface="Gill Sans"/>
              </a:rPr>
              <a:t>Exploration</a:t>
            </a:r>
            <a:endParaRPr>
              <a:latin typeface="Gill Sans"/>
              <a:ea typeface="Gill Sans"/>
              <a:cs typeface="Gill Sans"/>
              <a:sym typeface="Gill Sans"/>
            </a:endParaRPr>
          </a:p>
          <a:p>
            <a:pPr marL="742950" lvl="1" indent="-285750">
              <a:spcBef>
                <a:spcPts val="560"/>
              </a:spcBef>
              <a:spcAft>
                <a:spcPts val="0"/>
              </a:spcAft>
              <a:buSzPts val="2800"/>
              <a:buFont typeface="Gill Sans"/>
              <a:buChar char="–"/>
            </a:pPr>
            <a:r>
              <a:rPr lang="en-US">
                <a:latin typeface="Gill Sans"/>
                <a:ea typeface="Gill Sans"/>
                <a:cs typeface="Gill Sans"/>
                <a:sym typeface="Gill Sans"/>
              </a:rPr>
              <a:t>Constantly moving</a:t>
            </a:r>
            <a:endParaRPr>
              <a:latin typeface="Gill Sans"/>
              <a:ea typeface="Gill Sans"/>
              <a:cs typeface="Gill Sans"/>
              <a:sym typeface="Gill Sans"/>
            </a:endParaRPr>
          </a:p>
          <a:p>
            <a:pPr marL="742950" lvl="1" indent="-285750">
              <a:spcBef>
                <a:spcPts val="560"/>
              </a:spcBef>
              <a:spcAft>
                <a:spcPts val="0"/>
              </a:spcAft>
              <a:buSzPts val="2800"/>
              <a:buFont typeface="Gill Sans"/>
              <a:buChar char="–"/>
            </a:pPr>
            <a:r>
              <a:rPr lang="en-US">
                <a:latin typeface="Gill Sans"/>
                <a:ea typeface="Gill Sans"/>
                <a:cs typeface="Gill Sans"/>
                <a:sym typeface="Gill Sans"/>
              </a:rPr>
              <a:t>Not sitting at LA table </a:t>
            </a:r>
            <a:endParaRPr>
              <a:latin typeface="Gill Sans"/>
              <a:ea typeface="Gill Sans"/>
              <a:cs typeface="Gill Sans"/>
              <a:sym typeface="Gill Sans"/>
            </a:endParaRPr>
          </a:p>
          <a:p>
            <a:pPr marL="742950" lvl="1" indent="-285750">
              <a:spcBef>
                <a:spcPts val="560"/>
              </a:spcBef>
              <a:spcAft>
                <a:spcPts val="0"/>
              </a:spcAft>
              <a:buSzPts val="2800"/>
              <a:buFont typeface="Gill Sans"/>
              <a:buChar char="–"/>
            </a:pPr>
            <a:r>
              <a:rPr lang="en-US">
                <a:latin typeface="Gill Sans"/>
                <a:ea typeface="Gill Sans"/>
                <a:cs typeface="Gill Sans"/>
                <a:sym typeface="Gill Sans"/>
              </a:rPr>
              <a:t>Asking questions for further thinking</a:t>
            </a:r>
            <a:endParaRPr>
              <a:latin typeface="Gill Sans"/>
              <a:ea typeface="Gill Sans"/>
              <a:cs typeface="Gill Sans"/>
              <a:sym typeface="Gill Sans"/>
            </a:endParaRPr>
          </a:p>
          <a:p>
            <a:pPr marL="742950" lvl="1" indent="-285750" rtl="0">
              <a:spcBef>
                <a:spcPts val="560"/>
              </a:spcBef>
              <a:spcAft>
                <a:spcPts val="0"/>
              </a:spcAft>
              <a:buSzPts val="2800"/>
              <a:buFont typeface="Gill Sans"/>
              <a:buChar char="–"/>
            </a:pPr>
            <a:r>
              <a:rPr lang="en-US">
                <a:latin typeface="Gill Sans"/>
                <a:ea typeface="Gill Sans"/>
                <a:cs typeface="Gill Sans"/>
                <a:sym typeface="Gill Sans"/>
              </a:rPr>
              <a:t>Helping with equipment issues/malfunction</a:t>
            </a:r>
            <a:endParaRPr>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457200" y="1036637"/>
            <a:ext cx="82296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6000">
                <a:solidFill>
                  <a:schemeClr val="dk1"/>
                </a:solidFill>
                <a:latin typeface="Gill Sans"/>
                <a:ea typeface="Gill Sans"/>
                <a:cs typeface="Gill Sans"/>
                <a:sym typeface="Gill Sans"/>
              </a:rPr>
              <a:t>DURING THE ACTIVITY</a:t>
            </a:r>
            <a:endParaRPr/>
          </a:p>
        </p:txBody>
      </p:sp>
      <p:sp>
        <p:nvSpPr>
          <p:cNvPr id="191" name="Google Shape;191;p25"/>
          <p:cNvSpPr txBox="1">
            <a:spLocks noGrp="1"/>
          </p:cNvSpPr>
          <p:nvPr>
            <p:ph type="body" idx="1"/>
          </p:nvPr>
        </p:nvSpPr>
        <p:spPr>
          <a:xfrm>
            <a:off x="457200" y="2362200"/>
            <a:ext cx="8229600" cy="3886200"/>
          </a:xfrm>
          <a:prstGeom prst="rect">
            <a:avLst/>
          </a:prstGeom>
        </p:spPr>
        <p:txBody>
          <a:bodyPr spcFirstLastPara="1" wrap="square" lIns="91425" tIns="91425" rIns="91425" bIns="91425" anchor="t" anchorCtr="0">
            <a:noAutofit/>
          </a:bodyPr>
          <a:lstStyle/>
          <a:p>
            <a:pPr marL="342900" lvl="0" indent="-342900" rtl="0">
              <a:spcBef>
                <a:spcPts val="640"/>
              </a:spcBef>
              <a:spcAft>
                <a:spcPts val="0"/>
              </a:spcAft>
              <a:buClr>
                <a:schemeClr val="dk1"/>
              </a:buClr>
              <a:buSzPts val="3200"/>
              <a:buFont typeface="Gill Sans"/>
              <a:buChar char="•"/>
            </a:pPr>
            <a:r>
              <a:rPr lang="en-US">
                <a:solidFill>
                  <a:schemeClr val="dk1"/>
                </a:solidFill>
                <a:latin typeface="Gill Sans"/>
                <a:ea typeface="Gill Sans"/>
                <a:cs typeface="Gill Sans"/>
                <a:sym typeface="Gill Sans"/>
              </a:rPr>
              <a:t>Summarizing Questions</a:t>
            </a:r>
            <a:endParaRPr>
              <a:solidFill>
                <a:schemeClr val="dk1"/>
              </a:solidFill>
              <a:latin typeface="Gill Sans"/>
              <a:ea typeface="Gill Sans"/>
              <a:cs typeface="Gill Sans"/>
              <a:sym typeface="Gill Sans"/>
            </a:endParaRPr>
          </a:p>
          <a:p>
            <a:pPr marL="742950" lvl="1" indent="-285750" rtl="0">
              <a:spcBef>
                <a:spcPts val="560"/>
              </a:spcBef>
              <a:spcAft>
                <a:spcPts val="0"/>
              </a:spcAft>
              <a:buClr>
                <a:schemeClr val="dk1"/>
              </a:buClr>
              <a:buSzPts val="2800"/>
              <a:buFont typeface="Gill Sans"/>
              <a:buChar char="–"/>
            </a:pPr>
            <a:r>
              <a:rPr lang="en-US">
                <a:solidFill>
                  <a:schemeClr val="dk1"/>
                </a:solidFill>
                <a:latin typeface="Gill Sans"/>
                <a:ea typeface="Gill Sans"/>
                <a:cs typeface="Gill Sans"/>
                <a:sym typeface="Gill Sans"/>
              </a:rPr>
              <a:t>check for understanding</a:t>
            </a:r>
            <a:endParaRPr>
              <a:solidFill>
                <a:schemeClr val="dk1"/>
              </a:solidFill>
              <a:latin typeface="Gill Sans"/>
              <a:ea typeface="Gill Sans"/>
              <a:cs typeface="Gill Sans"/>
              <a:sym typeface="Gill Sans"/>
            </a:endParaRPr>
          </a:p>
          <a:p>
            <a:pPr marL="742950" lvl="1" indent="-285750">
              <a:spcBef>
                <a:spcPts val="560"/>
              </a:spcBef>
              <a:spcAft>
                <a:spcPts val="0"/>
              </a:spcAft>
              <a:buClr>
                <a:schemeClr val="dk1"/>
              </a:buClr>
              <a:buSzPts val="2800"/>
              <a:buFont typeface="Gill Sans"/>
              <a:buChar char="–"/>
            </a:pPr>
            <a:r>
              <a:rPr lang="en-US">
                <a:solidFill>
                  <a:schemeClr val="dk1"/>
                </a:solidFill>
                <a:latin typeface="Gill Sans"/>
                <a:ea typeface="Gill Sans"/>
                <a:cs typeface="Gill Sans"/>
                <a:sym typeface="Gill Sans"/>
              </a:rPr>
              <a:t>make sure they have completed the questions</a:t>
            </a:r>
            <a:endParaRPr>
              <a:solidFill>
                <a:schemeClr val="dk1"/>
              </a:solidFill>
              <a:latin typeface="Gill Sans"/>
              <a:ea typeface="Gill Sans"/>
              <a:cs typeface="Gill Sans"/>
              <a:sym typeface="Gill Sans"/>
            </a:endParaRPr>
          </a:p>
          <a:p>
            <a:pPr marL="742950" lvl="1" indent="-285750" rtl="0">
              <a:spcBef>
                <a:spcPts val="560"/>
              </a:spcBef>
              <a:spcAft>
                <a:spcPts val="0"/>
              </a:spcAft>
              <a:buClr>
                <a:schemeClr val="dk1"/>
              </a:buClr>
              <a:buSzPts val="2800"/>
              <a:buFont typeface="Gill Sans"/>
              <a:buChar char="–"/>
            </a:pPr>
            <a:r>
              <a:rPr lang="en-US">
                <a:solidFill>
                  <a:schemeClr val="dk1"/>
                </a:solidFill>
                <a:latin typeface="Gill Sans"/>
                <a:ea typeface="Gill Sans"/>
                <a:cs typeface="Gill Sans"/>
                <a:sym typeface="Gill Sans"/>
              </a:rPr>
              <a:t>if completed the questions, ask what the main idea was for the day, ask more questions, or give them something to do to further the activity </a:t>
            </a:r>
            <a:endParaRPr>
              <a:solidFill>
                <a:schemeClr val="dk1"/>
              </a:solidFill>
              <a:latin typeface="Gill Sans"/>
              <a:ea typeface="Gill Sans"/>
              <a:cs typeface="Gill Sans"/>
              <a:sym typeface="Gill Sans"/>
            </a:endParaRPr>
          </a:p>
          <a:p>
            <a:pPr marL="742950" lvl="1" indent="-285750" rtl="0">
              <a:spcBef>
                <a:spcPts val="560"/>
              </a:spcBef>
              <a:spcAft>
                <a:spcPts val="0"/>
              </a:spcAft>
              <a:buClr>
                <a:schemeClr val="dk1"/>
              </a:buClr>
              <a:buSzPts val="2800"/>
              <a:buFont typeface="Gill Sans"/>
              <a:buChar char="–"/>
            </a:pPr>
            <a:r>
              <a:rPr lang="en-US">
                <a:solidFill>
                  <a:schemeClr val="dk1"/>
                </a:solidFill>
                <a:latin typeface="Gill Sans"/>
                <a:ea typeface="Gill Sans"/>
                <a:cs typeface="Gill Sans"/>
                <a:sym typeface="Gill Sans"/>
              </a:rPr>
              <a:t>if reprep of equipment needs to happen and it is nearing end of class, you can start during this time </a:t>
            </a:r>
            <a:endParaRPr>
              <a:solidFill>
                <a:schemeClr val="dk1"/>
              </a:solidFill>
              <a:latin typeface="Gill Sans"/>
              <a:ea typeface="Gill Sans"/>
              <a:cs typeface="Gill Sans"/>
              <a:sym typeface="Gill Sans"/>
            </a:endParaRPr>
          </a:p>
          <a:p>
            <a:pPr marL="0" lvl="0" indent="0" rtl="0">
              <a:spcBef>
                <a:spcPts val="640"/>
              </a:spcBef>
              <a:spcAft>
                <a:spcPts val="0"/>
              </a:spcAft>
              <a:buNone/>
            </a:pPr>
            <a:endParaRPr>
              <a:solidFill>
                <a:schemeClr val="dk1"/>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p:nvPr/>
        </p:nvSpPr>
        <p:spPr>
          <a:xfrm>
            <a:off x="0" y="2514600"/>
            <a:ext cx="91440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a:solidFill>
                  <a:schemeClr val="dk1"/>
                </a:solidFill>
                <a:latin typeface="Gill Sans"/>
                <a:ea typeface="Gill Sans"/>
                <a:cs typeface="Gill Sans"/>
                <a:sym typeface="Gill Sans"/>
              </a:rPr>
              <a:t>RESPONSIBILITIES | OUTSIDE CLASS</a:t>
            </a:r>
            <a:endParaRPr sz="4400">
              <a:solidFill>
                <a:schemeClr val="dk1"/>
              </a:solidFill>
              <a:latin typeface="Gill Sans"/>
              <a:ea typeface="Gill Sans"/>
              <a:cs typeface="Gill Sans"/>
              <a:sym typeface="Gill Sans"/>
            </a:endParaRPr>
          </a:p>
          <a:p>
            <a:pPr marL="0" marR="0" lvl="0" indent="0" algn="ctr" rtl="0">
              <a:spcBef>
                <a:spcPts val="0"/>
              </a:spcBef>
              <a:spcAft>
                <a:spcPts val="0"/>
              </a:spcAft>
              <a:buNone/>
            </a:pPr>
            <a:endParaRPr sz="44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US" sz="3000">
                <a:solidFill>
                  <a:schemeClr val="dk1"/>
                </a:solidFill>
                <a:latin typeface="Gill Sans"/>
                <a:ea typeface="Gill Sans"/>
                <a:cs typeface="Gill Sans"/>
                <a:sym typeface="Gill Sans"/>
              </a:rPr>
              <a:t>Dr. Marinova</a:t>
            </a:r>
            <a:endParaRPr sz="30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9"/>
          <p:cNvSpPr/>
          <p:nvPr/>
        </p:nvSpPr>
        <p:spPr>
          <a:xfrm>
            <a:off x="0" y="2514600"/>
            <a:ext cx="914400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i="0" u="none" strike="noStrike" cap="none">
                <a:solidFill>
                  <a:schemeClr val="dk1"/>
                </a:solidFill>
                <a:latin typeface="Gill Sans"/>
                <a:ea typeface="Gill Sans"/>
                <a:cs typeface="Gill Sans"/>
                <a:sym typeface="Gill Sans"/>
              </a:rPr>
              <a:t>LEARNING ASSISTANTS | ABOUT</a:t>
            </a:r>
            <a:endParaRPr sz="480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endParaRPr sz="48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US" sz="3000">
                <a:solidFill>
                  <a:schemeClr val="dk1"/>
                </a:solidFill>
                <a:latin typeface="Gill Sans"/>
                <a:ea typeface="Gill Sans"/>
                <a:cs typeface="Gill Sans"/>
                <a:sym typeface="Gill Sans"/>
              </a:rPr>
              <a:t>Dr. Ostlund</a:t>
            </a:r>
            <a:endParaRPr sz="30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body" idx="1"/>
          </p:nvPr>
        </p:nvSpPr>
        <p:spPr>
          <a:xfrm>
            <a:off x="444500" y="1752600"/>
            <a:ext cx="8229600" cy="5715000"/>
          </a:xfrm>
          <a:prstGeom prst="rect">
            <a:avLst/>
          </a:prstGeom>
          <a:noFill/>
          <a:ln>
            <a:noFill/>
          </a:ln>
        </p:spPr>
        <p:txBody>
          <a:bodyPr spcFirstLastPara="1" wrap="square" lIns="91425" tIns="45700" rIns="91425" bIns="45700" anchor="t" anchorCtr="0">
            <a:noAutofit/>
          </a:bodyPr>
          <a:lstStyle/>
          <a:p>
            <a:pPr marL="400050" marR="0" lvl="1" indent="0" algn="l" rtl="0">
              <a:spcBef>
                <a:spcPts val="0"/>
              </a:spcBef>
              <a:spcAft>
                <a:spcPts val="0"/>
              </a:spcAft>
              <a:buClr>
                <a:schemeClr val="dk1"/>
              </a:buClr>
              <a:buSzPts val="2000"/>
              <a:buFont typeface="Arial"/>
              <a:buNone/>
            </a:pPr>
            <a:r>
              <a:rPr lang="en-US" sz="1800" b="1" i="1" u="none" strike="noStrike" cap="none">
                <a:solidFill>
                  <a:schemeClr val="dk1"/>
                </a:solidFill>
                <a:latin typeface="Gill Sans"/>
                <a:ea typeface="Gill Sans"/>
                <a:cs typeface="Gill Sans"/>
                <a:sym typeface="Gill Sans"/>
              </a:rPr>
              <a:t>It is important that you communicate with your Instructor/Lead LAs/supervisor in a timely manner. Please make sure you do the following on a regular basis throughout the semester:</a:t>
            </a:r>
            <a:endParaRPr sz="1800">
              <a:latin typeface="Gill Sans"/>
              <a:ea typeface="Gill Sans"/>
              <a:cs typeface="Gill Sans"/>
              <a:sym typeface="Gill Sans"/>
            </a:endParaRPr>
          </a:p>
          <a:p>
            <a:pPr marL="400050" marR="0" lvl="1" indent="0" algn="l" rtl="0">
              <a:spcBef>
                <a:spcPts val="100"/>
              </a:spcBef>
              <a:spcAft>
                <a:spcPts val="0"/>
              </a:spcAft>
              <a:buClr>
                <a:srgbClr val="3F3F3F"/>
              </a:buClr>
              <a:buSzPts val="500"/>
              <a:buFont typeface="Arial"/>
              <a:buNone/>
            </a:pPr>
            <a:endParaRPr sz="1800" i="0" u="none" strike="noStrike" cap="none">
              <a:solidFill>
                <a:schemeClr val="dk1"/>
              </a:solidFill>
              <a:latin typeface="Gill Sans"/>
              <a:ea typeface="Gill Sans"/>
              <a:cs typeface="Gill Sans"/>
              <a:sym typeface="Gill Sans"/>
            </a:endParaRPr>
          </a:p>
          <a:p>
            <a:pPr marL="514350" marR="0" lvl="0" indent="-501650" algn="l" rtl="0">
              <a:spcBef>
                <a:spcPts val="400"/>
              </a:spcBef>
              <a:spcAft>
                <a:spcPts val="0"/>
              </a:spcAft>
              <a:buClr>
                <a:schemeClr val="dk1"/>
              </a:buClr>
              <a:buSzPts val="1800"/>
              <a:buFont typeface="Gill Sans"/>
              <a:buAutoNum type="arabicPeriod"/>
            </a:pPr>
            <a:r>
              <a:rPr lang="en-US" sz="1800" i="0" u="none" strike="noStrike" cap="none">
                <a:solidFill>
                  <a:schemeClr val="dk1"/>
                </a:solidFill>
                <a:latin typeface="Gill Sans"/>
                <a:ea typeface="Gill Sans"/>
                <a:cs typeface="Gill Sans"/>
                <a:sym typeface="Gill Sans"/>
              </a:rPr>
              <a:t>Check your email at least </a:t>
            </a:r>
            <a:r>
              <a:rPr lang="en-US" sz="1800" i="0" u="sng" strike="noStrike" cap="none">
                <a:solidFill>
                  <a:schemeClr val="dk1"/>
                </a:solidFill>
                <a:latin typeface="Gill Sans"/>
                <a:ea typeface="Gill Sans"/>
                <a:cs typeface="Gill Sans"/>
                <a:sym typeface="Gill Sans"/>
              </a:rPr>
              <a:t>once each day</a:t>
            </a:r>
            <a:r>
              <a:rPr lang="en-US" sz="1800" i="0" u="none" strike="noStrike" cap="none">
                <a:solidFill>
                  <a:schemeClr val="dk1"/>
                </a:solidFill>
                <a:latin typeface="Gill Sans"/>
                <a:ea typeface="Gill Sans"/>
                <a:cs typeface="Gill Sans"/>
                <a:sym typeface="Gill Sans"/>
              </a:rPr>
              <a:t>. </a:t>
            </a:r>
            <a:endParaRPr sz="1800">
              <a:latin typeface="Gill Sans"/>
              <a:ea typeface="Gill Sans"/>
              <a:cs typeface="Gill Sans"/>
              <a:sym typeface="Gill Sans"/>
            </a:endParaRPr>
          </a:p>
          <a:p>
            <a:pPr marL="514350" marR="0" lvl="0" indent="-501650" algn="l" rtl="0">
              <a:spcBef>
                <a:spcPts val="400"/>
              </a:spcBef>
              <a:spcAft>
                <a:spcPts val="0"/>
              </a:spcAft>
              <a:buClr>
                <a:schemeClr val="dk1"/>
              </a:buClr>
              <a:buSzPts val="1800"/>
              <a:buFont typeface="Gill Sans"/>
              <a:buAutoNum type="arabicPeriod"/>
            </a:pPr>
            <a:r>
              <a:rPr lang="en-US" sz="1800" i="0" u="none" strike="noStrike" cap="none">
                <a:solidFill>
                  <a:schemeClr val="dk1"/>
                </a:solidFill>
                <a:latin typeface="Gill Sans"/>
                <a:ea typeface="Gill Sans"/>
                <a:cs typeface="Gill Sans"/>
                <a:sym typeface="Gill Sans"/>
              </a:rPr>
              <a:t>Most likely, an e-mail from your instructor requires a response, or at least a quick note that you received the information included in the e-mail. </a:t>
            </a:r>
            <a:endParaRPr sz="1800">
              <a:latin typeface="Gill Sans"/>
              <a:ea typeface="Gill Sans"/>
              <a:cs typeface="Gill Sans"/>
              <a:sym typeface="Gill Sans"/>
            </a:endParaRPr>
          </a:p>
          <a:p>
            <a:pPr marL="514350" marR="0" lvl="0" indent="-501650" algn="l" rtl="0">
              <a:spcBef>
                <a:spcPts val="400"/>
              </a:spcBef>
              <a:spcAft>
                <a:spcPts val="0"/>
              </a:spcAft>
              <a:buClr>
                <a:schemeClr val="dk1"/>
              </a:buClr>
              <a:buSzPts val="1800"/>
              <a:buFont typeface="Calibri"/>
              <a:buAutoNum type="arabicPeriod"/>
            </a:pPr>
            <a:r>
              <a:rPr lang="en-US" sz="1800" i="0" u="none" strike="noStrike" cap="none">
                <a:solidFill>
                  <a:schemeClr val="dk1"/>
                </a:solidFill>
                <a:latin typeface="Gill Sans"/>
                <a:ea typeface="Gill Sans"/>
                <a:cs typeface="Gill Sans"/>
                <a:sym typeface="Gill Sans"/>
              </a:rPr>
              <a:t>If the e-mail is addressed to more than just you, make sure that you </a:t>
            </a:r>
            <a:r>
              <a:rPr lang="en-US" sz="1800" b="1" i="0" u="none" strike="noStrike" cap="none">
                <a:solidFill>
                  <a:srgbClr val="FF0000"/>
                </a:solidFill>
                <a:latin typeface="Gill Sans"/>
                <a:ea typeface="Gill Sans"/>
                <a:cs typeface="Gill Sans"/>
                <a:sym typeface="Gill Sans"/>
              </a:rPr>
              <a:t>reply to all </a:t>
            </a:r>
            <a:r>
              <a:rPr lang="en-US" sz="1800" i="0" u="none" strike="noStrike" cap="none">
                <a:solidFill>
                  <a:schemeClr val="dk1"/>
                </a:solidFill>
                <a:latin typeface="Gill Sans"/>
                <a:ea typeface="Gill Sans"/>
                <a:cs typeface="Gill Sans"/>
                <a:sym typeface="Gill Sans"/>
              </a:rPr>
              <a:t>so that your fellow LA’s are aware of arrangements being made. </a:t>
            </a:r>
            <a:endParaRPr sz="1800">
              <a:latin typeface="Gill Sans"/>
              <a:ea typeface="Gill Sans"/>
              <a:cs typeface="Gill Sans"/>
              <a:sym typeface="Gill Sans"/>
            </a:endParaRPr>
          </a:p>
          <a:p>
            <a:pPr marL="514350" marR="0" lvl="0" indent="-501650" algn="l" rtl="0">
              <a:spcBef>
                <a:spcPts val="400"/>
              </a:spcBef>
              <a:spcAft>
                <a:spcPts val="0"/>
              </a:spcAft>
              <a:buClr>
                <a:schemeClr val="dk1"/>
              </a:buClr>
              <a:buSzPts val="1800"/>
              <a:buFont typeface="Gill Sans"/>
              <a:buAutoNum type="arabicPeriod"/>
            </a:pPr>
            <a:r>
              <a:rPr lang="en-US" sz="1800" i="0" u="none" strike="noStrike" cap="none">
                <a:solidFill>
                  <a:schemeClr val="dk1"/>
                </a:solidFill>
                <a:latin typeface="Gill Sans"/>
                <a:ea typeface="Gill Sans"/>
                <a:cs typeface="Gill Sans"/>
                <a:sym typeface="Gill Sans"/>
              </a:rPr>
              <a:t>If you have a time-sensitive need for information from your instructor/Lead LA/peers that is work related, then call or text your instructor (ex: questions about grading that you need to know so that grading can proceed, for example). It’s OK if this is during the weekend. </a:t>
            </a:r>
            <a:endParaRPr sz="1800">
              <a:latin typeface="Gill Sans"/>
              <a:ea typeface="Gill Sans"/>
              <a:cs typeface="Gill Sans"/>
              <a:sym typeface="Gill Sans"/>
            </a:endParaRPr>
          </a:p>
          <a:p>
            <a:pPr marL="514350" marR="0" lvl="0" indent="-501650" algn="l" rtl="0">
              <a:spcBef>
                <a:spcPts val="400"/>
              </a:spcBef>
              <a:spcAft>
                <a:spcPts val="0"/>
              </a:spcAft>
              <a:buClr>
                <a:schemeClr val="dk1"/>
              </a:buClr>
              <a:buSzPts val="1800"/>
              <a:buFont typeface="Gill Sans"/>
              <a:buAutoNum type="arabicPeriod"/>
            </a:pPr>
            <a:r>
              <a:rPr lang="en-US" sz="1800" i="0" u="none" strike="noStrike" cap="none">
                <a:solidFill>
                  <a:schemeClr val="dk1"/>
                </a:solidFill>
                <a:latin typeface="Gill Sans"/>
                <a:ea typeface="Gill Sans"/>
                <a:cs typeface="Gill Sans"/>
                <a:sym typeface="Gill Sans"/>
              </a:rPr>
              <a:t>If your instructor/Lead LA/peers do not need to know something immediately, then send them an email.</a:t>
            </a:r>
            <a:endParaRPr sz="1800" i="0" u="none" strike="noStrike" cap="none">
              <a:solidFill>
                <a:schemeClr val="dk1"/>
              </a:solidFill>
              <a:latin typeface="Gill Sans"/>
              <a:ea typeface="Gill Sans"/>
              <a:cs typeface="Gill Sans"/>
              <a:sym typeface="Gill Sans"/>
            </a:endParaRPr>
          </a:p>
        </p:txBody>
      </p:sp>
      <p:sp>
        <p:nvSpPr>
          <p:cNvPr id="202" name="Google Shape;202;p27"/>
          <p:cNvSpPr txBox="1">
            <a:spLocks noGrp="1"/>
          </p:cNvSpPr>
          <p:nvPr>
            <p:ph type="title"/>
          </p:nvPr>
        </p:nvSpPr>
        <p:spPr>
          <a:xfrm>
            <a:off x="444500" y="609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4800" i="0" u="none" strike="noStrike" cap="none">
                <a:solidFill>
                  <a:schemeClr val="dk1"/>
                </a:solidFill>
                <a:latin typeface="Gill Sans"/>
                <a:ea typeface="Gill Sans"/>
                <a:cs typeface="Gill Sans"/>
                <a:sym typeface="Gill Sans"/>
              </a:rPr>
              <a:t>EMAIL COMMUNICATION</a:t>
            </a:r>
            <a:endParaRPr sz="4800" i="0" u="none" strike="noStrike" cap="none">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457200" y="609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PREPPING FOR TTM’S</a:t>
            </a:r>
            <a:endParaRPr sz="6000" i="0" u="none" strike="noStrike" cap="none">
              <a:solidFill>
                <a:schemeClr val="dk1"/>
              </a:solidFill>
              <a:latin typeface="Gill Sans"/>
              <a:ea typeface="Gill Sans"/>
              <a:cs typeface="Gill Sans"/>
              <a:sym typeface="Gill Sans"/>
            </a:endParaRPr>
          </a:p>
        </p:txBody>
      </p:sp>
      <p:sp>
        <p:nvSpPr>
          <p:cNvPr id="208" name="Google Shape;208;p28"/>
          <p:cNvSpPr txBox="1">
            <a:spLocks noGrp="1"/>
          </p:cNvSpPr>
          <p:nvPr>
            <p:ph type="body" idx="1"/>
          </p:nvPr>
        </p:nvSpPr>
        <p:spPr>
          <a:xfrm>
            <a:off x="457200" y="1828800"/>
            <a:ext cx="8153400" cy="4648200"/>
          </a:xfrm>
          <a:prstGeom prst="rect">
            <a:avLst/>
          </a:prstGeom>
          <a:noFill/>
          <a:ln>
            <a:noFill/>
          </a:ln>
        </p:spPr>
        <p:txBody>
          <a:bodyPr spcFirstLastPara="1" wrap="square" lIns="91425" tIns="45700" rIns="91425" bIns="45700" anchor="t" anchorCtr="0">
            <a:noAutofit/>
          </a:bodyPr>
          <a:lstStyle/>
          <a:p>
            <a:pPr marL="342900" marR="0" lvl="0" indent="-314960" algn="l" rtl="0">
              <a:lnSpc>
                <a:spcPct val="80000"/>
              </a:lnSpc>
              <a:spcBef>
                <a:spcPts val="0"/>
              </a:spcBef>
              <a:spcAft>
                <a:spcPts val="0"/>
              </a:spcAft>
              <a:buClr>
                <a:schemeClr val="dk1"/>
              </a:buClr>
              <a:buSzPts val="1800"/>
              <a:buFont typeface="Gill Sans"/>
              <a:buChar char="•"/>
            </a:pPr>
            <a:r>
              <a:rPr lang="en-US" sz="1800" i="0" u="none" strike="noStrike" cap="none">
                <a:solidFill>
                  <a:schemeClr val="dk1"/>
                </a:solidFill>
                <a:latin typeface="Gill Sans"/>
                <a:ea typeface="Gill Sans"/>
                <a:cs typeface="Gill Sans"/>
                <a:sym typeface="Gill Sans"/>
              </a:rPr>
              <a:t>You must absolutely come prepared to every teaching team meeting. </a:t>
            </a:r>
            <a:endParaRPr sz="1800">
              <a:latin typeface="Gill Sans"/>
              <a:ea typeface="Gill Sans"/>
              <a:cs typeface="Gill Sans"/>
              <a:sym typeface="Gill Sans"/>
            </a:endParaRPr>
          </a:p>
          <a:p>
            <a:pPr marL="342900" marR="0" lvl="0" indent="-314960" algn="l" rtl="0">
              <a:lnSpc>
                <a:spcPct val="80000"/>
              </a:lnSpc>
              <a:spcBef>
                <a:spcPts val="448"/>
              </a:spcBef>
              <a:spcAft>
                <a:spcPts val="0"/>
              </a:spcAft>
              <a:buClr>
                <a:schemeClr val="dk1"/>
              </a:buClr>
              <a:buSzPts val="1800"/>
              <a:buFont typeface="Gill Sans"/>
              <a:buChar char="•"/>
            </a:pPr>
            <a:r>
              <a:rPr lang="en-US" sz="1800" i="0" u="none" strike="noStrike" cap="none">
                <a:solidFill>
                  <a:schemeClr val="dk1"/>
                </a:solidFill>
                <a:latin typeface="Gill Sans"/>
                <a:ea typeface="Gill Sans"/>
                <a:cs typeface="Gill Sans"/>
                <a:sym typeface="Gill Sans"/>
              </a:rPr>
              <a:t>Paid for 0.5 hr for prep – Expected to use this time wisely and efficiently</a:t>
            </a:r>
            <a:endParaRPr sz="1800">
              <a:latin typeface="Gill Sans"/>
              <a:ea typeface="Gill Sans"/>
              <a:cs typeface="Gill Sans"/>
              <a:sym typeface="Gill Sans"/>
            </a:endParaRPr>
          </a:p>
          <a:p>
            <a:pPr marL="342900" marR="0" lvl="0" indent="-314960" algn="l" rtl="0">
              <a:lnSpc>
                <a:spcPct val="80000"/>
              </a:lnSpc>
              <a:spcBef>
                <a:spcPts val="448"/>
              </a:spcBef>
              <a:spcAft>
                <a:spcPts val="0"/>
              </a:spcAft>
              <a:buClr>
                <a:schemeClr val="dk1"/>
              </a:buClr>
              <a:buSzPts val="1800"/>
              <a:buFont typeface="Gill Sans"/>
              <a:buChar char="•"/>
            </a:pPr>
            <a:r>
              <a:rPr lang="en-US" sz="1800" i="0" u="none" strike="noStrike" cap="none">
                <a:solidFill>
                  <a:schemeClr val="dk1"/>
                </a:solidFill>
                <a:latin typeface="Gill Sans"/>
                <a:ea typeface="Gill Sans"/>
                <a:cs typeface="Gill Sans"/>
                <a:sym typeface="Gill Sans"/>
              </a:rPr>
              <a:t>Being prepared for the meeting creates a more efficient way of spending </a:t>
            </a:r>
            <a:r>
              <a:rPr lang="en-US" sz="1800">
                <a:solidFill>
                  <a:schemeClr val="dk1"/>
                </a:solidFill>
                <a:latin typeface="Gill Sans"/>
                <a:ea typeface="Gill Sans"/>
                <a:cs typeface="Gill Sans"/>
                <a:sym typeface="Gill Sans"/>
              </a:rPr>
              <a:t>our meeting time</a:t>
            </a:r>
            <a:r>
              <a:rPr lang="en-US" sz="1800" i="0" u="none" strike="noStrike" cap="none">
                <a:solidFill>
                  <a:schemeClr val="dk1"/>
                </a:solidFill>
                <a:latin typeface="Gill Sans"/>
                <a:ea typeface="Gill Sans"/>
                <a:cs typeface="Gill Sans"/>
                <a:sym typeface="Gill Sans"/>
              </a:rPr>
              <a:t>. </a:t>
            </a:r>
            <a:endParaRPr sz="1800">
              <a:latin typeface="Gill Sans"/>
              <a:ea typeface="Gill Sans"/>
              <a:cs typeface="Gill Sans"/>
              <a:sym typeface="Gill Sans"/>
            </a:endParaRPr>
          </a:p>
          <a:p>
            <a:pPr marL="342900" marR="0" lvl="0" indent="-314960" algn="l" rtl="0">
              <a:lnSpc>
                <a:spcPct val="80000"/>
              </a:lnSpc>
              <a:spcBef>
                <a:spcPts val="448"/>
              </a:spcBef>
              <a:spcAft>
                <a:spcPts val="0"/>
              </a:spcAft>
              <a:buClr>
                <a:schemeClr val="dk1"/>
              </a:buClr>
              <a:buSzPts val="1800"/>
              <a:buFont typeface="Gill Sans"/>
              <a:buChar char="•"/>
            </a:pPr>
            <a:r>
              <a:rPr lang="en-US" sz="1800" i="0" u="none" strike="noStrike" cap="none">
                <a:solidFill>
                  <a:schemeClr val="dk1"/>
                </a:solidFill>
                <a:latin typeface="Gill Sans"/>
                <a:ea typeface="Gill Sans"/>
                <a:cs typeface="Gill Sans"/>
                <a:sym typeface="Gill Sans"/>
              </a:rPr>
              <a:t>If you have not read the labs for that week, thought about it, and know the big idea of those lessons, then you are not prepared for the meeting.</a:t>
            </a:r>
            <a:endParaRPr sz="1800">
              <a:latin typeface="Gill Sans"/>
              <a:ea typeface="Gill Sans"/>
              <a:cs typeface="Gill Sans"/>
              <a:sym typeface="Gill Sans"/>
            </a:endParaRPr>
          </a:p>
          <a:p>
            <a:pPr marL="342900" marR="0" lvl="0" indent="-314960" algn="l" rtl="0">
              <a:lnSpc>
                <a:spcPct val="80000"/>
              </a:lnSpc>
              <a:spcBef>
                <a:spcPts val="448"/>
              </a:spcBef>
              <a:spcAft>
                <a:spcPts val="0"/>
              </a:spcAft>
              <a:buClr>
                <a:schemeClr val="dk1"/>
              </a:buClr>
              <a:buSzPts val="1800"/>
              <a:buFont typeface="Gill Sans"/>
              <a:buChar char="•"/>
            </a:pPr>
            <a:r>
              <a:rPr lang="en-US" sz="1800" i="0" u="none" strike="noStrike" cap="none">
                <a:solidFill>
                  <a:schemeClr val="dk1"/>
                </a:solidFill>
                <a:latin typeface="Gill Sans"/>
                <a:ea typeface="Gill Sans"/>
                <a:cs typeface="Gill Sans"/>
                <a:sym typeface="Gill Sans"/>
              </a:rPr>
              <a:t>These meetings are devoted to clearing up any content confusion, ensuring that equipment needs are met, and identifying where students are going to have the most problems (and how to resolve them).</a:t>
            </a:r>
            <a:endParaRPr sz="1800">
              <a:latin typeface="Gill Sans"/>
              <a:ea typeface="Gill Sans"/>
              <a:cs typeface="Gill Sans"/>
              <a:sym typeface="Gill Sans"/>
            </a:endParaRPr>
          </a:p>
          <a:p>
            <a:pPr marL="342900" marR="0" lvl="0" indent="-314960" algn="l" rtl="0">
              <a:lnSpc>
                <a:spcPct val="80000"/>
              </a:lnSpc>
              <a:spcBef>
                <a:spcPts val="448"/>
              </a:spcBef>
              <a:spcAft>
                <a:spcPts val="0"/>
              </a:spcAft>
              <a:buClr>
                <a:schemeClr val="dk1"/>
              </a:buClr>
              <a:buSzPts val="1800"/>
              <a:buFont typeface="Gill Sans"/>
              <a:buChar char="•"/>
            </a:pPr>
            <a:r>
              <a:rPr lang="en-US" sz="1800" i="0" u="none" strike="noStrike" cap="none">
                <a:solidFill>
                  <a:schemeClr val="dk1"/>
                </a:solidFill>
                <a:latin typeface="Gill Sans"/>
                <a:ea typeface="Gill Sans"/>
                <a:cs typeface="Gill Sans"/>
                <a:sym typeface="Gill Sans"/>
              </a:rPr>
              <a:t>They may also be used to discuss problem areas or concerns with students specific to that class (general student interactions will be discussed in the pedagogy class).</a:t>
            </a:r>
            <a:endParaRPr sz="1800">
              <a:latin typeface="Gill Sans"/>
              <a:ea typeface="Gill Sans"/>
              <a:cs typeface="Gill Sans"/>
              <a:sym typeface="Gill Sans"/>
            </a:endParaRPr>
          </a:p>
          <a:p>
            <a:pPr marL="342900" marR="0" lvl="0" indent="-314960" algn="l" rtl="0">
              <a:lnSpc>
                <a:spcPct val="80000"/>
              </a:lnSpc>
              <a:spcBef>
                <a:spcPts val="448"/>
              </a:spcBef>
              <a:spcAft>
                <a:spcPts val="0"/>
              </a:spcAft>
              <a:buClr>
                <a:schemeClr val="dk1"/>
              </a:buClr>
              <a:buSzPts val="1800"/>
              <a:buFont typeface="Gill Sans"/>
              <a:buChar char="•"/>
            </a:pPr>
            <a:r>
              <a:rPr lang="en-US" sz="1800" i="0" u="none" strike="noStrike" cap="none">
                <a:solidFill>
                  <a:schemeClr val="dk1"/>
                </a:solidFill>
                <a:latin typeface="Gill Sans"/>
                <a:ea typeface="Gill Sans"/>
                <a:cs typeface="Gill Sans"/>
                <a:sym typeface="Gill Sans"/>
              </a:rPr>
              <a:t>These meetings can only be productive if you come prepared.</a:t>
            </a:r>
            <a:endParaRPr sz="1800">
              <a:latin typeface="Gill Sans"/>
              <a:ea typeface="Gill Sans"/>
              <a:cs typeface="Gill Sans"/>
              <a:sym typeface="Gill Sans"/>
            </a:endParaRPr>
          </a:p>
          <a:p>
            <a:pPr marL="342900" marR="0" lvl="0" indent="-314960" algn="l" rtl="0">
              <a:lnSpc>
                <a:spcPct val="80000"/>
              </a:lnSpc>
              <a:spcBef>
                <a:spcPts val="448"/>
              </a:spcBef>
              <a:spcAft>
                <a:spcPts val="0"/>
              </a:spcAft>
              <a:buClr>
                <a:schemeClr val="dk1"/>
              </a:buClr>
              <a:buSzPts val="1800"/>
              <a:buFont typeface="Gill Sans"/>
              <a:buChar char="•"/>
            </a:pPr>
            <a:r>
              <a:rPr lang="en-US" sz="1800" i="0" u="none" strike="noStrike" cap="none">
                <a:solidFill>
                  <a:schemeClr val="dk1"/>
                </a:solidFill>
                <a:latin typeface="Gill Sans"/>
                <a:ea typeface="Gill Sans"/>
                <a:cs typeface="Gill Sans"/>
                <a:sym typeface="Gill Sans"/>
              </a:rPr>
              <a:t>It’s OK if you don’t know the answers to all the questions – just be fully involved during the meetings so that your instructor can help you get ready for class!</a:t>
            </a:r>
            <a:endParaRPr sz="1800" i="0" u="none" strike="noStrike" cap="none">
              <a:solidFill>
                <a:schemeClr val="dk1"/>
              </a:solidFill>
              <a:latin typeface="Gill Sans"/>
              <a:ea typeface="Gill Sans"/>
              <a:cs typeface="Gill Sans"/>
              <a:sym typeface="Gill Sans"/>
            </a:endParaRPr>
          </a:p>
          <a:p>
            <a:pPr marL="342900" marR="0" lvl="0" indent="-200660" algn="l" rtl="0">
              <a:lnSpc>
                <a:spcPct val="80000"/>
              </a:lnSpc>
              <a:spcBef>
                <a:spcPts val="448"/>
              </a:spcBef>
              <a:spcAft>
                <a:spcPts val="0"/>
              </a:spcAft>
              <a:buClr>
                <a:srgbClr val="3F3F3F"/>
              </a:buClr>
              <a:buSzPts val="2240"/>
              <a:buFont typeface="Arial"/>
              <a:buNone/>
            </a:pPr>
            <a:endParaRPr sz="1800" i="0" u="none" strike="noStrike" cap="none">
              <a:solidFill>
                <a:srgbClr val="3F3F3F"/>
              </a:solidFill>
              <a:latin typeface="Gill Sans"/>
              <a:ea typeface="Gill Sans"/>
              <a:cs typeface="Gill Sans"/>
              <a:sym typeface="Gill Sans"/>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p:nvPr/>
        </p:nvSpPr>
        <p:spPr>
          <a:xfrm>
            <a:off x="0" y="2514600"/>
            <a:ext cx="914400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dk1"/>
                </a:solidFill>
                <a:latin typeface="Gill Sans"/>
                <a:ea typeface="Gill Sans"/>
                <a:cs typeface="Gill Sans"/>
                <a:sym typeface="Gill Sans"/>
              </a:rPr>
              <a:t>RESPONSIBILITIES | GRADING</a:t>
            </a:r>
            <a:endParaRPr sz="4800">
              <a:solidFill>
                <a:schemeClr val="dk1"/>
              </a:solidFill>
              <a:latin typeface="Gill Sans"/>
              <a:ea typeface="Gill Sans"/>
              <a:cs typeface="Gill Sans"/>
              <a:sym typeface="Gill Sans"/>
            </a:endParaRPr>
          </a:p>
          <a:p>
            <a:pPr marL="0" marR="0" lvl="0" indent="0" algn="ctr" rtl="0">
              <a:spcBef>
                <a:spcPts val="0"/>
              </a:spcBef>
              <a:spcAft>
                <a:spcPts val="0"/>
              </a:spcAft>
              <a:buNone/>
            </a:pPr>
            <a:endParaRPr sz="48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US" sz="3000">
                <a:solidFill>
                  <a:schemeClr val="dk1"/>
                </a:solidFill>
                <a:latin typeface="Gill Sans"/>
                <a:ea typeface="Gill Sans"/>
                <a:cs typeface="Gill Sans"/>
                <a:sym typeface="Gill Sans"/>
              </a:rPr>
              <a:t>Dr. Marinova</a:t>
            </a:r>
            <a:endParaRPr sz="30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457200" y="1036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GRADING</a:t>
            </a:r>
            <a:endParaRPr sz="6000" i="0" u="none" strike="noStrike" cap="none">
              <a:solidFill>
                <a:schemeClr val="dk1"/>
              </a:solidFill>
              <a:latin typeface="Gill Sans"/>
              <a:ea typeface="Gill Sans"/>
              <a:cs typeface="Gill Sans"/>
              <a:sym typeface="Gill Sans"/>
            </a:endParaRPr>
          </a:p>
        </p:txBody>
      </p:sp>
      <p:sp>
        <p:nvSpPr>
          <p:cNvPr id="219" name="Google Shape;219;p30"/>
          <p:cNvSpPr txBox="1">
            <a:spLocks noGrp="1"/>
          </p:cNvSpPr>
          <p:nvPr>
            <p:ph type="body" idx="1"/>
          </p:nvPr>
        </p:nvSpPr>
        <p:spPr>
          <a:xfrm>
            <a:off x="457200" y="2362200"/>
            <a:ext cx="8229600" cy="3886200"/>
          </a:xfrm>
          <a:prstGeom prst="rect">
            <a:avLst/>
          </a:prstGeom>
          <a:noFill/>
          <a:ln>
            <a:noFill/>
          </a:ln>
        </p:spPr>
        <p:txBody>
          <a:bodyPr spcFirstLastPara="1" wrap="square" lIns="91425" tIns="45700" rIns="91425" bIns="45700" anchor="t" anchorCtr="0">
            <a:noAutofit/>
          </a:bodyPr>
          <a:lstStyle/>
          <a:p>
            <a:pPr marL="342900" marR="0" lvl="0" indent="-307340" algn="l" rtl="0">
              <a:lnSpc>
                <a:spcPct val="80000"/>
              </a:lnSpc>
              <a:spcBef>
                <a:spcPts val="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Every semester all or some of the following issues come up with grading:</a:t>
            </a:r>
            <a:endParaRPr sz="2400">
              <a:latin typeface="Gill Sans"/>
              <a:ea typeface="Gill Sans"/>
              <a:cs typeface="Gill Sans"/>
              <a:sym typeface="Gill Sans"/>
            </a:endParaRPr>
          </a:p>
          <a:p>
            <a:pPr marL="742950" marR="0" lvl="1" indent="-273685" algn="l" rtl="0">
              <a:lnSpc>
                <a:spcPct val="80000"/>
              </a:lnSpc>
              <a:spcBef>
                <a:spcPts val="518"/>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misplaced quizzes</a:t>
            </a:r>
            <a:endParaRPr sz="2400">
              <a:latin typeface="Gill Sans"/>
              <a:ea typeface="Gill Sans"/>
              <a:cs typeface="Gill Sans"/>
              <a:sym typeface="Gill Sans"/>
            </a:endParaRPr>
          </a:p>
          <a:p>
            <a:pPr marL="742950" marR="0" lvl="1" indent="-273685" algn="l" rtl="0">
              <a:lnSpc>
                <a:spcPct val="80000"/>
              </a:lnSpc>
              <a:spcBef>
                <a:spcPts val="518"/>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inconsistent grading</a:t>
            </a:r>
            <a:endParaRPr sz="2400">
              <a:latin typeface="Gill Sans"/>
              <a:ea typeface="Gill Sans"/>
              <a:cs typeface="Gill Sans"/>
              <a:sym typeface="Gill Sans"/>
            </a:endParaRPr>
          </a:p>
          <a:p>
            <a:pPr marL="742950" marR="0" lvl="1" indent="-273685" algn="l" rtl="0">
              <a:lnSpc>
                <a:spcPct val="80000"/>
              </a:lnSpc>
              <a:spcBef>
                <a:spcPts val="518"/>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unclear markups of student quizzes</a:t>
            </a:r>
            <a:endParaRPr sz="2400">
              <a:latin typeface="Gill Sans"/>
              <a:ea typeface="Gill Sans"/>
              <a:cs typeface="Gill Sans"/>
              <a:sym typeface="Gill Sans"/>
            </a:endParaRPr>
          </a:p>
          <a:p>
            <a:pPr marL="742950" marR="0" lvl="1" indent="-273685" algn="l" rtl="0">
              <a:lnSpc>
                <a:spcPct val="80000"/>
              </a:lnSpc>
              <a:spcBef>
                <a:spcPts val="518"/>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mistakes in the addition of total points</a:t>
            </a:r>
            <a:endParaRPr sz="2400">
              <a:latin typeface="Gill Sans"/>
              <a:ea typeface="Gill Sans"/>
              <a:cs typeface="Gill Sans"/>
              <a:sym typeface="Gill Sans"/>
            </a:endParaRPr>
          </a:p>
          <a:p>
            <a:pPr marL="742950" marR="0" lvl="1" indent="-273685" algn="l" rtl="0">
              <a:lnSpc>
                <a:spcPct val="80000"/>
              </a:lnSpc>
              <a:spcBef>
                <a:spcPts val="518"/>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mistakes when those scores were entered into Canvas. </a:t>
            </a:r>
            <a:endParaRPr sz="2400">
              <a:latin typeface="Gill Sans"/>
              <a:ea typeface="Gill Sans"/>
              <a:cs typeface="Gill Sans"/>
              <a:sym typeface="Gill Sans"/>
            </a:endParaRPr>
          </a:p>
          <a:p>
            <a:pPr marL="342900" marR="0" lvl="0" indent="-307340" algn="l" rtl="0">
              <a:lnSpc>
                <a:spcPct val="80000"/>
              </a:lnSpc>
              <a:spcBef>
                <a:spcPts val="592"/>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Please refer to grading guideline sheet</a:t>
            </a:r>
            <a:r>
              <a:rPr lang="en-US" sz="2400">
                <a:solidFill>
                  <a:schemeClr val="dk1"/>
                </a:solidFill>
                <a:latin typeface="Gill Sans"/>
                <a:ea typeface="Gill Sans"/>
                <a:cs typeface="Gill Sans"/>
                <a:sym typeface="Gill Sans"/>
              </a:rPr>
              <a:t> in</a:t>
            </a:r>
            <a:r>
              <a:rPr lang="en-US" sz="2400" i="0" u="none" strike="noStrike" cap="none">
                <a:solidFill>
                  <a:schemeClr val="dk1"/>
                </a:solidFill>
                <a:latin typeface="Gill Sans"/>
                <a:ea typeface="Gill Sans"/>
                <a:cs typeface="Gill Sans"/>
                <a:sym typeface="Gill Sans"/>
              </a:rPr>
              <a:t> order to anticipate and avoid these problems!</a:t>
            </a:r>
            <a:endParaRPr sz="2400" i="0" u="none" strike="noStrike" cap="none">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p:nvPr/>
        </p:nvSpPr>
        <p:spPr>
          <a:xfrm>
            <a:off x="0" y="2819400"/>
            <a:ext cx="91440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dk1"/>
                </a:solidFill>
                <a:latin typeface="Gill Sans"/>
                <a:ea typeface="Gill Sans"/>
                <a:cs typeface="Gill Sans"/>
                <a:sym typeface="Gill Sans"/>
              </a:rPr>
              <a:t>EXPECTATIONS | FROM YOUR LEAD LA’S</a:t>
            </a:r>
            <a:endParaRPr sz="3600">
              <a:latin typeface="Gill Sans"/>
              <a:ea typeface="Gill Sans"/>
              <a:cs typeface="Gill Sans"/>
              <a:sym typeface="Gill Sans"/>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a:spLocks noGrp="1"/>
          </p:cNvSpPr>
          <p:nvPr>
            <p:ph type="title"/>
          </p:nvPr>
        </p:nvSpPr>
        <p:spPr>
          <a:xfrm>
            <a:off x="457200" y="647662"/>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COMMUNICATION</a:t>
            </a:r>
            <a:endParaRPr sz="6000" i="0" u="none" strike="noStrike" cap="none">
              <a:solidFill>
                <a:schemeClr val="dk1"/>
              </a:solidFill>
              <a:latin typeface="Gill Sans"/>
              <a:ea typeface="Gill Sans"/>
              <a:cs typeface="Gill Sans"/>
              <a:sym typeface="Gill Sans"/>
            </a:endParaRPr>
          </a:p>
        </p:txBody>
      </p:sp>
      <p:sp>
        <p:nvSpPr>
          <p:cNvPr id="231" name="Google Shape;231;p32"/>
          <p:cNvSpPr txBox="1">
            <a:spLocks noGrp="1"/>
          </p:cNvSpPr>
          <p:nvPr>
            <p:ph type="body" idx="1"/>
          </p:nvPr>
        </p:nvSpPr>
        <p:spPr>
          <a:xfrm>
            <a:off x="457200" y="1922050"/>
            <a:ext cx="8229600" cy="38862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Know who to contact for</a:t>
            </a:r>
            <a:endParaRPr sz="3200" i="0" u="none" strike="noStrike" cap="none">
              <a:solidFill>
                <a:schemeClr val="dk1"/>
              </a:solidFill>
              <a:latin typeface="Gill Sans"/>
              <a:ea typeface="Gill Sans"/>
              <a:cs typeface="Gill Sans"/>
              <a:sym typeface="Gill Sans"/>
            </a:endParaRPr>
          </a:p>
          <a:p>
            <a:pPr marL="914400" marR="0" lvl="1" indent="-228600" algn="l" rtl="0">
              <a:spcBef>
                <a:spcPts val="0"/>
              </a:spcBef>
              <a:spcAft>
                <a:spcPts val="0"/>
              </a:spcAft>
              <a:buClr>
                <a:schemeClr val="dk1"/>
              </a:buClr>
              <a:buSzPts val="2800"/>
              <a:buFont typeface="Gill Sans"/>
              <a:buChar char="–"/>
            </a:pPr>
            <a:r>
              <a:rPr lang="en-US" sz="2800" i="0" u="none" strike="noStrike" cap="none">
                <a:solidFill>
                  <a:schemeClr val="dk1"/>
                </a:solidFill>
                <a:latin typeface="Gill Sans"/>
                <a:ea typeface="Gill Sans"/>
                <a:cs typeface="Gill Sans"/>
                <a:sym typeface="Gill Sans"/>
              </a:rPr>
              <a:t>Inventory, issues: Lead LAs, Rachel</a:t>
            </a:r>
            <a:endParaRPr sz="2800" i="0" u="none" strike="noStrike" cap="none">
              <a:solidFill>
                <a:schemeClr val="dk1"/>
              </a:solidFill>
              <a:latin typeface="Gill Sans"/>
              <a:ea typeface="Gill Sans"/>
              <a:cs typeface="Gill Sans"/>
              <a:sym typeface="Gill Sans"/>
            </a:endParaRPr>
          </a:p>
          <a:p>
            <a:pPr marL="914400" marR="0" lvl="1" indent="-228600" algn="l" rtl="0">
              <a:spcBef>
                <a:spcPts val="0"/>
              </a:spcBef>
              <a:spcAft>
                <a:spcPts val="0"/>
              </a:spcAft>
              <a:buClr>
                <a:schemeClr val="dk1"/>
              </a:buClr>
              <a:buSzPts val="2800"/>
              <a:buFont typeface="Gill Sans"/>
              <a:buChar char="–"/>
            </a:pPr>
            <a:r>
              <a:rPr lang="en-US" sz="2800" i="0" u="none" strike="noStrike" cap="none">
                <a:solidFill>
                  <a:schemeClr val="dk1"/>
                </a:solidFill>
                <a:latin typeface="Gill Sans"/>
                <a:ea typeface="Gill Sans"/>
                <a:cs typeface="Gill Sans"/>
                <a:sym typeface="Gill Sans"/>
              </a:rPr>
              <a:t>timesheets: Rachel </a:t>
            </a:r>
            <a:endParaRPr sz="2800" i="0" u="none" strike="noStrike" cap="none">
              <a:solidFill>
                <a:schemeClr val="dk1"/>
              </a:solidFill>
              <a:latin typeface="Gill Sans"/>
              <a:ea typeface="Gill Sans"/>
              <a:cs typeface="Gill Sans"/>
              <a:sym typeface="Gill Sans"/>
            </a:endParaRPr>
          </a:p>
          <a:p>
            <a:pPr marL="914400" marR="0" lvl="1" indent="-228600" algn="l" rtl="0">
              <a:spcBef>
                <a:spcPts val="0"/>
              </a:spcBef>
              <a:spcAft>
                <a:spcPts val="0"/>
              </a:spcAft>
              <a:buClr>
                <a:schemeClr val="dk1"/>
              </a:buClr>
              <a:buSzPts val="2800"/>
              <a:buFont typeface="Gill Sans"/>
              <a:buChar char="–"/>
            </a:pPr>
            <a:r>
              <a:rPr lang="en-US" sz="2800" i="0" u="none" strike="noStrike" cap="none">
                <a:solidFill>
                  <a:schemeClr val="dk1"/>
                </a:solidFill>
                <a:latin typeface="Gill Sans"/>
                <a:ea typeface="Gill Sans"/>
                <a:cs typeface="Gill Sans"/>
                <a:sym typeface="Gill Sans"/>
              </a:rPr>
              <a:t>absences: Lead LAs, Rachel, Co-LA, professor</a:t>
            </a:r>
            <a:endParaRPr>
              <a:latin typeface="Gill Sans"/>
              <a:ea typeface="Gill Sans"/>
              <a:cs typeface="Gill Sans"/>
              <a:sym typeface="Gill Sans"/>
            </a:endParaRPr>
          </a:p>
          <a:p>
            <a:pPr marL="457200" marR="0" lvl="0" indent="-2286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If you’ll be absent from class last minute…</a:t>
            </a:r>
            <a:endParaRPr>
              <a:latin typeface="Gill Sans"/>
              <a:ea typeface="Gill Sans"/>
              <a:cs typeface="Gill Sans"/>
              <a:sym typeface="Gill Sans"/>
            </a:endParaRPr>
          </a:p>
          <a:p>
            <a:pPr marL="914400" marR="0" lvl="1" indent="-228600" algn="l" rtl="0">
              <a:spcBef>
                <a:spcPts val="0"/>
              </a:spcBef>
              <a:spcAft>
                <a:spcPts val="0"/>
              </a:spcAft>
              <a:buClr>
                <a:schemeClr val="dk1"/>
              </a:buClr>
              <a:buSzPts val="2800"/>
              <a:buFont typeface="Arial"/>
              <a:buChar char="–"/>
            </a:pPr>
            <a:r>
              <a:rPr lang="en-US" sz="2800" i="0" u="none" strike="noStrike" cap="none">
                <a:solidFill>
                  <a:schemeClr val="dk1"/>
                </a:solidFill>
                <a:latin typeface="Gill Sans"/>
                <a:ea typeface="Gill Sans"/>
                <a:cs typeface="Gill Sans"/>
                <a:sym typeface="Gill Sans"/>
              </a:rPr>
              <a:t>text Co </a:t>
            </a:r>
            <a:r>
              <a:rPr lang="en-US" sz="2800" b="1" i="0" u="none" strike="noStrike" cap="none">
                <a:solidFill>
                  <a:schemeClr val="dk1"/>
                </a:solidFill>
                <a:latin typeface="Gill Sans"/>
                <a:ea typeface="Gill Sans"/>
                <a:cs typeface="Gill Sans"/>
                <a:sym typeface="Gill Sans"/>
              </a:rPr>
              <a:t>immediately</a:t>
            </a:r>
            <a:r>
              <a:rPr lang="en-US" sz="2800" i="0" u="none" strike="noStrike" cap="none">
                <a:solidFill>
                  <a:schemeClr val="dk1"/>
                </a:solidFill>
                <a:latin typeface="Gill Sans"/>
                <a:ea typeface="Gill Sans"/>
                <a:cs typeface="Gill Sans"/>
                <a:sym typeface="Gill Sans"/>
              </a:rPr>
              <a:t> so they are informed</a:t>
            </a:r>
            <a:endParaRPr>
              <a:latin typeface="Gill Sans"/>
              <a:ea typeface="Gill Sans"/>
              <a:cs typeface="Gill Sans"/>
              <a:sym typeface="Gill Sans"/>
            </a:endParaRPr>
          </a:p>
          <a:p>
            <a:pPr marL="914400" marR="0" lvl="1" indent="-228600" algn="l" rtl="0">
              <a:spcBef>
                <a:spcPts val="0"/>
              </a:spcBef>
              <a:spcAft>
                <a:spcPts val="0"/>
              </a:spcAft>
              <a:buClr>
                <a:schemeClr val="dk1"/>
              </a:buClr>
              <a:buSzPts val="2800"/>
              <a:buFont typeface="Gill Sans"/>
              <a:buChar char="–"/>
            </a:pPr>
            <a:r>
              <a:rPr lang="en-US" sz="2800" i="0" u="none" strike="noStrike" cap="none">
                <a:solidFill>
                  <a:schemeClr val="dk1"/>
                </a:solidFill>
                <a:latin typeface="Gill Sans"/>
                <a:ea typeface="Gill Sans"/>
                <a:cs typeface="Gill Sans"/>
                <a:sym typeface="Gill Sans"/>
              </a:rPr>
              <a:t>email necessary people</a:t>
            </a:r>
            <a:endParaRPr>
              <a:latin typeface="Gill Sans"/>
              <a:ea typeface="Gill Sans"/>
              <a:cs typeface="Gill Sans"/>
              <a:sym typeface="Gill Sans"/>
            </a:endParaRPr>
          </a:p>
          <a:p>
            <a:pPr marL="457200" marR="0" lvl="0" indent="-2286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Respond to all emails PROMPTLY (aka within 24 hours) </a:t>
            </a:r>
            <a:endParaRPr>
              <a:latin typeface="Gill Sans"/>
              <a:ea typeface="Gill Sans"/>
              <a:cs typeface="Gill Sans"/>
              <a:sym typeface="Gill Sans"/>
            </a:endParaRPr>
          </a:p>
          <a:p>
            <a:pPr marL="0" marR="0" lvl="0" indent="0" algn="l" rtl="0">
              <a:spcBef>
                <a:spcPts val="0"/>
              </a:spcBef>
              <a:spcAft>
                <a:spcPts val="0"/>
              </a:spcAft>
              <a:buClr>
                <a:srgbClr val="3F3F3F"/>
              </a:buClr>
              <a:buSzPts val="3200"/>
              <a:buFont typeface="Arial"/>
              <a:buNone/>
            </a:pPr>
            <a:endParaRPr sz="3200" b="0" i="0" u="none" strike="noStrike" cap="none">
              <a:solidFill>
                <a:srgbClr val="3F3F3F"/>
              </a:solidFill>
              <a:latin typeface="Calibri"/>
              <a:ea typeface="Calibri"/>
              <a:cs typeface="Calibri"/>
              <a:sym typeface="Calibri"/>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a:off x="457200" y="1036637"/>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PROMPTNESS</a:t>
            </a:r>
            <a:endParaRPr sz="6000" i="0" u="none" strike="noStrike" cap="none">
              <a:solidFill>
                <a:schemeClr val="dk1"/>
              </a:solidFill>
              <a:latin typeface="Gill Sans"/>
              <a:ea typeface="Gill Sans"/>
              <a:cs typeface="Gill Sans"/>
              <a:sym typeface="Gill Sans"/>
            </a:endParaRPr>
          </a:p>
        </p:txBody>
      </p:sp>
      <p:sp>
        <p:nvSpPr>
          <p:cNvPr id="238" name="Google Shape;238;p33"/>
          <p:cNvSpPr txBox="1">
            <a:spLocks noGrp="1"/>
          </p:cNvSpPr>
          <p:nvPr>
            <p:ph type="body" idx="1"/>
          </p:nvPr>
        </p:nvSpPr>
        <p:spPr>
          <a:xfrm>
            <a:off x="457200" y="2362200"/>
            <a:ext cx="8229600" cy="38862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0"/>
              </a:spcBef>
              <a:spcAft>
                <a:spcPts val="0"/>
              </a:spcAft>
              <a:buClr>
                <a:schemeClr val="dk1"/>
              </a:buClr>
              <a:buSzPts val="3200"/>
              <a:buFont typeface="Arial"/>
              <a:buNone/>
            </a:pPr>
            <a:r>
              <a:rPr lang="en-US" sz="3200" i="1" u="none" strike="noStrike" cap="none">
                <a:solidFill>
                  <a:schemeClr val="dk1"/>
                </a:solidFill>
                <a:latin typeface="Gill Sans"/>
                <a:ea typeface="Gill Sans"/>
                <a:cs typeface="Gill Sans"/>
                <a:sym typeface="Gill Sans"/>
              </a:rPr>
              <a:t>“Early is on time, on time is late, and late is unacceptable” </a:t>
            </a:r>
            <a:endParaRPr sz="3200" i="1" u="none" strike="noStrike" cap="none">
              <a:solidFill>
                <a:schemeClr val="dk1"/>
              </a:solidFill>
              <a:latin typeface="Gill Sans"/>
              <a:ea typeface="Gill Sans"/>
              <a:cs typeface="Gill Sans"/>
              <a:sym typeface="Gill Sans"/>
            </a:endParaRPr>
          </a:p>
          <a:p>
            <a:pPr marL="342900" marR="0" lvl="0" indent="-342900" algn="l" rtl="0">
              <a:spcBef>
                <a:spcPts val="0"/>
              </a:spcBef>
              <a:spcAft>
                <a:spcPts val="0"/>
              </a:spcAft>
              <a:buClr>
                <a:srgbClr val="3F3F3F"/>
              </a:buClr>
              <a:buSzPts val="3200"/>
              <a:buFont typeface="Arial"/>
              <a:buNone/>
            </a:pPr>
            <a:endParaRPr sz="3200" b="0" i="1" u="none" strike="noStrike" cap="none">
              <a:solidFill>
                <a:schemeClr val="dk1"/>
              </a:solidFill>
              <a:latin typeface="Arial"/>
              <a:ea typeface="Arial"/>
              <a:cs typeface="Arial"/>
              <a:sym typeface="Arial"/>
            </a:endParaRPr>
          </a:p>
          <a:p>
            <a:pPr marL="914400" marR="0" lvl="0" indent="-228600" algn="l" rtl="0">
              <a:spcBef>
                <a:spcPts val="0"/>
              </a:spcBef>
              <a:spcAft>
                <a:spcPts val="0"/>
              </a:spcAft>
              <a:buClr>
                <a:schemeClr val="dk1"/>
              </a:buClr>
              <a:buSzPts val="3200"/>
              <a:buFont typeface="Gill Sans"/>
              <a:buChar char="•"/>
            </a:pPr>
            <a:r>
              <a:rPr lang="en-US" sz="3200" b="1" i="0" u="sng" strike="noStrike" cap="none">
                <a:solidFill>
                  <a:schemeClr val="dk1"/>
                </a:solidFill>
                <a:latin typeface="Gill Sans"/>
                <a:ea typeface="Gill Sans"/>
                <a:cs typeface="Gill Sans"/>
                <a:sym typeface="Gill Sans"/>
              </a:rPr>
              <a:t>CLASS</a:t>
            </a:r>
            <a:endParaRPr>
              <a:latin typeface="Gill Sans"/>
              <a:ea typeface="Gill Sans"/>
              <a:cs typeface="Gill Sans"/>
              <a:sym typeface="Gill Sans"/>
            </a:endParaRPr>
          </a:p>
          <a:p>
            <a:pPr marL="914400" marR="0" lvl="0" indent="-2286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TTM’s</a:t>
            </a:r>
            <a:endParaRPr>
              <a:latin typeface="Gill Sans"/>
              <a:ea typeface="Gill Sans"/>
              <a:cs typeface="Gill Sans"/>
              <a:sym typeface="Gill Sans"/>
            </a:endParaRPr>
          </a:p>
          <a:p>
            <a:pPr marL="914400" marR="0" lvl="0" indent="-2286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Weekly Reports (9 pm on Sunday’s)</a:t>
            </a:r>
            <a:endParaRPr>
              <a:latin typeface="Gill Sans"/>
              <a:ea typeface="Gill Sans"/>
              <a:cs typeface="Gill Sans"/>
              <a:sym typeface="Gill Sans"/>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457200" y="1036637"/>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DRESS CODE</a:t>
            </a:r>
            <a:endParaRPr sz="6000" i="0" u="none" strike="noStrike" cap="none">
              <a:solidFill>
                <a:schemeClr val="dk1"/>
              </a:solidFill>
              <a:latin typeface="Gill Sans"/>
              <a:ea typeface="Gill Sans"/>
              <a:cs typeface="Gill Sans"/>
              <a:sym typeface="Gill Sans"/>
            </a:endParaRPr>
          </a:p>
        </p:txBody>
      </p:sp>
      <p:sp>
        <p:nvSpPr>
          <p:cNvPr id="245" name="Google Shape;245;p34"/>
          <p:cNvSpPr txBox="1">
            <a:spLocks noGrp="1"/>
          </p:cNvSpPr>
          <p:nvPr>
            <p:ph type="body" idx="1"/>
          </p:nvPr>
        </p:nvSpPr>
        <p:spPr>
          <a:xfrm>
            <a:off x="0" y="2286000"/>
            <a:ext cx="8965500" cy="3952150"/>
          </a:xfrm>
          <a:prstGeom prst="rect">
            <a:avLst/>
          </a:prstGeom>
          <a:noFill/>
          <a:ln>
            <a:noFill/>
          </a:ln>
        </p:spPr>
        <p:txBody>
          <a:bodyPr spcFirstLastPara="1" wrap="square" lIns="91425" tIns="91425" rIns="91425" bIns="91425" anchor="t" anchorCtr="0">
            <a:noAutofit/>
          </a:bodyPr>
          <a:lstStyle/>
          <a:p>
            <a:pPr marL="914400" marR="0" lvl="0" indent="-2286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Wear your name tag at all times </a:t>
            </a:r>
            <a:endParaRPr>
              <a:latin typeface="Gill Sans"/>
              <a:ea typeface="Gill Sans"/>
              <a:cs typeface="Gill Sans"/>
              <a:sym typeface="Gill Sans"/>
            </a:endParaRPr>
          </a:p>
          <a:p>
            <a:pPr marL="914400" marR="0" lvl="0" indent="-2286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No inappropriate clothes</a:t>
            </a:r>
            <a:endParaRPr>
              <a:latin typeface="Gill Sans"/>
              <a:ea typeface="Gill Sans"/>
              <a:cs typeface="Gill Sans"/>
              <a:sym typeface="Gill Sans"/>
            </a:endParaRPr>
          </a:p>
          <a:p>
            <a:pPr marL="1371600" marR="0" lvl="1" indent="-228600" algn="l" rtl="0">
              <a:spcBef>
                <a:spcPts val="0"/>
              </a:spcBef>
              <a:spcAft>
                <a:spcPts val="0"/>
              </a:spcAft>
              <a:buClr>
                <a:schemeClr val="dk1"/>
              </a:buClr>
              <a:buSzPts val="2800"/>
              <a:buFont typeface="Gill Sans"/>
              <a:buChar char="–"/>
            </a:pPr>
            <a:r>
              <a:rPr lang="en-US" sz="2800" i="0" u="none" strike="noStrike" cap="none">
                <a:solidFill>
                  <a:schemeClr val="dk1"/>
                </a:solidFill>
                <a:latin typeface="Gill Sans"/>
                <a:ea typeface="Gill Sans"/>
                <a:cs typeface="Gill Sans"/>
                <a:sym typeface="Gill Sans"/>
              </a:rPr>
              <a:t>no shorts or short skirts </a:t>
            </a:r>
            <a:endParaRPr>
              <a:latin typeface="Gill Sans"/>
              <a:ea typeface="Gill Sans"/>
              <a:cs typeface="Gill Sans"/>
              <a:sym typeface="Gill Sans"/>
            </a:endParaRPr>
          </a:p>
          <a:p>
            <a:pPr marL="1371600" marR="0" lvl="1" indent="-228600" algn="l" rtl="0">
              <a:spcBef>
                <a:spcPts val="0"/>
              </a:spcBef>
              <a:spcAft>
                <a:spcPts val="0"/>
              </a:spcAft>
              <a:buClr>
                <a:schemeClr val="dk1"/>
              </a:buClr>
              <a:buSzPts val="2800"/>
              <a:buFont typeface="Gill Sans"/>
              <a:buChar char="–"/>
            </a:pPr>
            <a:r>
              <a:rPr lang="en-US" sz="2800" i="0" u="none" strike="noStrike" cap="none">
                <a:solidFill>
                  <a:schemeClr val="dk1"/>
                </a:solidFill>
                <a:latin typeface="Gill Sans"/>
                <a:ea typeface="Gill Sans"/>
                <a:cs typeface="Gill Sans"/>
                <a:sym typeface="Gill Sans"/>
              </a:rPr>
              <a:t>no leggings/ yoga pants (unless fully covered..)</a:t>
            </a:r>
            <a:endParaRPr>
              <a:latin typeface="Gill Sans"/>
              <a:ea typeface="Gill Sans"/>
              <a:cs typeface="Gill Sans"/>
              <a:sym typeface="Gill Sans"/>
            </a:endParaRPr>
          </a:p>
          <a:p>
            <a:pPr marL="1371600" marR="0" lvl="1" indent="-228600" algn="l" rtl="0">
              <a:spcBef>
                <a:spcPts val="0"/>
              </a:spcBef>
              <a:spcAft>
                <a:spcPts val="0"/>
              </a:spcAft>
              <a:buClr>
                <a:schemeClr val="dk1"/>
              </a:buClr>
              <a:buSzPts val="2800"/>
              <a:buFont typeface="Gill Sans"/>
              <a:buChar char="–"/>
            </a:pPr>
            <a:r>
              <a:rPr lang="en-US" sz="2800" i="0" u="none" strike="noStrike" cap="none">
                <a:solidFill>
                  <a:schemeClr val="dk1"/>
                </a:solidFill>
                <a:latin typeface="Gill Sans"/>
                <a:ea typeface="Gill Sans"/>
                <a:cs typeface="Gill Sans"/>
                <a:sym typeface="Gill Sans"/>
              </a:rPr>
              <a:t>no low cut/ sheer shirts </a:t>
            </a:r>
            <a:endParaRPr>
              <a:latin typeface="Gill Sans"/>
              <a:ea typeface="Gill Sans"/>
              <a:cs typeface="Gill Sans"/>
              <a:sym typeface="Gill Sans"/>
            </a:endParaRPr>
          </a:p>
          <a:p>
            <a:pPr marL="914400" marR="0" lvl="0" indent="-228600" algn="l" rtl="0">
              <a:spcBef>
                <a:spcPts val="0"/>
              </a:spcBef>
              <a:spcAft>
                <a:spcPts val="0"/>
              </a:spcAft>
              <a:buClr>
                <a:schemeClr val="dk1"/>
              </a:buClr>
              <a:buSzPts val="3200"/>
              <a:buFont typeface="Gill Sans"/>
              <a:buChar char="•"/>
            </a:pPr>
            <a:r>
              <a:rPr lang="en-US" sz="3200" i="1" u="none" strike="noStrike" cap="none">
                <a:solidFill>
                  <a:schemeClr val="dk1"/>
                </a:solidFill>
                <a:latin typeface="Gill Sans"/>
                <a:ea typeface="Gill Sans"/>
                <a:cs typeface="Gill Sans"/>
                <a:sym typeface="Gill Sans"/>
              </a:rPr>
              <a:t>If it’s questionable, it’s probably not good..</a:t>
            </a:r>
            <a:endParaRPr>
              <a:latin typeface="Gill Sans"/>
              <a:ea typeface="Gill Sans"/>
              <a:cs typeface="Gill Sans"/>
              <a:sym typeface="Gill Sans"/>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457200" y="1036637"/>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TALK TO YOUR CO…</a:t>
            </a:r>
            <a:endParaRPr sz="6000" i="0" u="none" strike="noStrike" cap="none">
              <a:solidFill>
                <a:schemeClr val="dk1"/>
              </a:solidFill>
              <a:latin typeface="Gill Sans"/>
              <a:ea typeface="Gill Sans"/>
              <a:cs typeface="Gill Sans"/>
              <a:sym typeface="Gill Sans"/>
            </a:endParaRPr>
          </a:p>
        </p:txBody>
      </p:sp>
      <p:sp>
        <p:nvSpPr>
          <p:cNvPr id="252" name="Google Shape;252;p35"/>
          <p:cNvSpPr txBox="1">
            <a:spLocks noGrp="1"/>
          </p:cNvSpPr>
          <p:nvPr>
            <p:ph type="body" idx="1"/>
          </p:nvPr>
        </p:nvSpPr>
        <p:spPr>
          <a:xfrm>
            <a:off x="457200" y="2362200"/>
            <a:ext cx="8229600" cy="38862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0"/>
              </a:spcBef>
              <a:spcAft>
                <a:spcPts val="0"/>
              </a:spcAft>
              <a:buClr>
                <a:schemeClr val="dk1"/>
              </a:buClr>
              <a:buSzPts val="3200"/>
              <a:buFont typeface="Arial"/>
              <a:buNone/>
            </a:pPr>
            <a:r>
              <a:rPr lang="en-US" sz="3200" i="0" u="none" strike="noStrike" cap="none">
                <a:solidFill>
                  <a:schemeClr val="dk1"/>
                </a:solidFill>
                <a:latin typeface="Gill Sans"/>
                <a:ea typeface="Gill Sans"/>
                <a:cs typeface="Gill Sans"/>
                <a:sym typeface="Gill Sans"/>
              </a:rPr>
              <a:t>On your own time, communicate with your Co</a:t>
            </a:r>
            <a:endParaRPr>
              <a:latin typeface="Gill Sans"/>
              <a:ea typeface="Gill Sans"/>
              <a:cs typeface="Gill Sans"/>
              <a:sym typeface="Gill Sans"/>
            </a:endParaRPr>
          </a:p>
          <a:p>
            <a:pPr marL="914400" marR="0" lvl="0" indent="-2286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est. class roles (i.e. binder attendance vs. canvas attendance, checking HW, entering HW grades, etc.)</a:t>
            </a:r>
            <a:endParaRPr>
              <a:latin typeface="Gill Sans"/>
              <a:ea typeface="Gill Sans"/>
              <a:cs typeface="Gill Sans"/>
              <a:sym typeface="Gill Sans"/>
            </a:endParaRPr>
          </a:p>
          <a:p>
            <a:pPr marL="914400" marR="0" lvl="0" indent="-2286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exchange contact info</a:t>
            </a:r>
            <a:endParaRPr sz="3200" i="0" u="none" strike="noStrike" cap="none">
              <a:solidFill>
                <a:schemeClr val="dk1"/>
              </a:solidFill>
              <a:latin typeface="Gill Sans"/>
              <a:ea typeface="Gill Sans"/>
              <a:cs typeface="Gill Sans"/>
              <a:sym typeface="Gill Sans"/>
            </a:endParaRPr>
          </a:p>
        </p:txBody>
      </p:sp>
      <p:sp>
        <p:nvSpPr>
          <p:cNvPr id="253" name="Google Shape;253;p35"/>
          <p:cNvSpPr txBox="1"/>
          <p:nvPr/>
        </p:nvSpPr>
        <p:spPr>
          <a:xfrm>
            <a:off x="10333703" y="2772697"/>
            <a:ext cx="18473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6"/>
          <p:cNvSpPr txBox="1">
            <a:spLocks noGrp="1"/>
          </p:cNvSpPr>
          <p:nvPr>
            <p:ph type="title"/>
          </p:nvPr>
        </p:nvSpPr>
        <p:spPr>
          <a:xfrm>
            <a:off x="457200" y="1036637"/>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CONTACT INFO</a:t>
            </a:r>
            <a:endParaRPr sz="6000" i="0" u="none" strike="noStrike" cap="none">
              <a:solidFill>
                <a:schemeClr val="dk1"/>
              </a:solidFill>
              <a:latin typeface="Gill Sans"/>
              <a:ea typeface="Gill Sans"/>
              <a:cs typeface="Gill Sans"/>
              <a:sym typeface="Gill Sans"/>
            </a:endParaRPr>
          </a:p>
        </p:txBody>
      </p:sp>
      <p:sp>
        <p:nvSpPr>
          <p:cNvPr id="260" name="Google Shape;260;p36"/>
          <p:cNvSpPr txBox="1">
            <a:spLocks noGrp="1"/>
          </p:cNvSpPr>
          <p:nvPr>
            <p:ph type="body" idx="1"/>
          </p:nvPr>
        </p:nvSpPr>
        <p:spPr>
          <a:xfrm>
            <a:off x="0" y="2362200"/>
            <a:ext cx="9144000" cy="3886200"/>
          </a:xfrm>
          <a:prstGeom prst="rect">
            <a:avLst/>
          </a:prstGeom>
          <a:noFill/>
          <a:ln>
            <a:noFill/>
          </a:ln>
        </p:spPr>
        <p:txBody>
          <a:bodyPr spcFirstLastPara="1" wrap="square" lIns="91425" tIns="91425" rIns="91425" bIns="91425" anchor="t" anchorCtr="0">
            <a:noAutofit/>
          </a:bodyPr>
          <a:lstStyle/>
          <a:p>
            <a:pPr marL="742950" marR="0" lvl="1" indent="-285750" algn="l" rtl="0">
              <a:spcBef>
                <a:spcPts val="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Madeline Allen | 972.849.9444 | madeline.allen720@gmail.com</a:t>
            </a:r>
            <a:endParaRPr>
              <a:latin typeface="Gill Sans"/>
              <a:ea typeface="Gill Sans"/>
              <a:cs typeface="Gill Sans"/>
              <a:sym typeface="Gill Sans"/>
            </a:endParaRPr>
          </a:p>
          <a:p>
            <a:pPr marL="742950" marR="0" lvl="1" indent="-285750" algn="l" rtl="0">
              <a:spcBef>
                <a:spcPts val="480"/>
              </a:spcBef>
              <a:spcAft>
                <a:spcPts val="0"/>
              </a:spcAft>
              <a:buClr>
                <a:schemeClr val="dk1"/>
              </a:buClr>
              <a:buSzPts val="2400"/>
              <a:buFont typeface="Gill Sans"/>
              <a:buChar char="•"/>
            </a:pPr>
            <a:r>
              <a:rPr lang="en-US" sz="2400">
                <a:solidFill>
                  <a:schemeClr val="dk1"/>
                </a:solidFill>
                <a:latin typeface="Gill Sans"/>
                <a:ea typeface="Gill Sans"/>
                <a:cs typeface="Gill Sans"/>
                <a:sym typeface="Gill Sans"/>
              </a:rPr>
              <a:t>Adrielle Chew |713.826.2099</a:t>
            </a:r>
            <a:r>
              <a:rPr lang="en-US" sz="2400" i="0" u="none" strike="noStrike" cap="none">
                <a:solidFill>
                  <a:schemeClr val="dk1"/>
                </a:solidFill>
                <a:latin typeface="Gill Sans"/>
                <a:ea typeface="Gill Sans"/>
                <a:cs typeface="Gill Sans"/>
                <a:sym typeface="Gill Sans"/>
              </a:rPr>
              <a:t> |</a:t>
            </a:r>
            <a:r>
              <a:rPr lang="en-US" sz="2400">
                <a:solidFill>
                  <a:schemeClr val="dk1"/>
                </a:solidFill>
                <a:latin typeface="Gill Sans"/>
                <a:ea typeface="Gill Sans"/>
                <a:cs typeface="Gill Sans"/>
                <a:sym typeface="Gill Sans"/>
              </a:rPr>
              <a:t> adriellechew@gmail.com</a:t>
            </a:r>
            <a:endParaRPr>
              <a:latin typeface="Gill Sans"/>
              <a:ea typeface="Gill Sans"/>
              <a:cs typeface="Gill Sans"/>
              <a:sym typeface="Gill Sans"/>
            </a:endParaRPr>
          </a:p>
          <a:p>
            <a:pPr marL="742950" marR="0" lvl="1" indent="-285750" algn="l" rtl="0">
              <a:spcBef>
                <a:spcPts val="48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Rachel Ray | 254.760.9588 | ray@uteach.utexas.edu</a:t>
            </a:r>
            <a:endParaRPr sz="2400" i="0" u="none" strike="noStrike" cap="none">
              <a:solidFill>
                <a:schemeClr val="dk1"/>
              </a:solidFill>
              <a:latin typeface="Gill Sans"/>
              <a:ea typeface="Gill Sans"/>
              <a:cs typeface="Gill Sans"/>
              <a:sym typeface="Gill Sans"/>
            </a:endParaRPr>
          </a:p>
          <a:p>
            <a:pPr marL="742950" marR="0" lvl="1" indent="-285750" algn="l" rtl="0">
              <a:spcBef>
                <a:spcPts val="48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Antonia Chimonidou | 512.963.9403 | antonia.chimonidou@utexas.edu</a:t>
            </a:r>
            <a:endParaRPr sz="2400" i="0" u="none" strike="noStrike" cap="none">
              <a:solidFill>
                <a:schemeClr val="dk1"/>
              </a:solidFill>
              <a:latin typeface="Gill Sans"/>
              <a:ea typeface="Gill Sans"/>
              <a:cs typeface="Gill Sans"/>
              <a:sym typeface="Gill Sans"/>
            </a:endParaRPr>
          </a:p>
          <a:p>
            <a:pPr marL="742950" marR="0" lvl="1" indent="-285750" algn="l" rtl="0">
              <a:spcBef>
                <a:spcPts val="48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Karen Ostlund | ostlund@uteach.utexas.edu</a:t>
            </a:r>
            <a:endParaRPr sz="2400" i="0" u="none" strike="noStrike" cap="none">
              <a:solidFill>
                <a:schemeClr val="dk1"/>
              </a:solidFill>
              <a:latin typeface="Gill Sans"/>
              <a:ea typeface="Gill Sans"/>
              <a:cs typeface="Gill Sans"/>
              <a:sym typeface="Gill Sans"/>
            </a:endParaRPr>
          </a:p>
          <a:p>
            <a:pPr marL="742950" marR="0" lvl="1" indent="-285750" algn="l" rtl="0">
              <a:spcBef>
                <a:spcPts val="48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Irina Marinova | 512.669.2903 | irina.marinova@gmail.com</a:t>
            </a:r>
            <a:endParaRPr>
              <a:latin typeface="Gill Sans"/>
              <a:ea typeface="Gill Sans"/>
              <a:cs typeface="Gill Sans"/>
              <a:sym typeface="Gill Sans"/>
            </a:endParaRPr>
          </a:p>
          <a:p>
            <a:pPr marL="742950" marR="0" lvl="1" indent="-285750" algn="l" rtl="0">
              <a:spcBef>
                <a:spcPts val="480"/>
              </a:spcBef>
              <a:spcAft>
                <a:spcPts val="0"/>
              </a:spcAft>
              <a:buClr>
                <a:schemeClr val="dk1"/>
              </a:buClr>
              <a:buSzPts val="2400"/>
              <a:buFont typeface="Arial"/>
              <a:buChar char="•"/>
            </a:pPr>
            <a:r>
              <a:rPr lang="en-US" sz="2400" i="0" u="none" strike="noStrike" cap="none">
                <a:solidFill>
                  <a:schemeClr val="dk1"/>
                </a:solidFill>
                <a:latin typeface="Gill Sans"/>
                <a:ea typeface="Gill Sans"/>
                <a:cs typeface="Gill Sans"/>
                <a:sym typeface="Gill Sans"/>
              </a:rPr>
              <a:t>Dennis Dunn | dennispdunn@yahoo.com</a:t>
            </a:r>
            <a:r>
              <a:rPr lang="en-US" sz="2400" b="0" i="0" u="none" strike="noStrike" cap="none">
                <a:solidFill>
                  <a:schemeClr val="dk1"/>
                </a:solidFill>
                <a:latin typeface="Arial"/>
                <a:ea typeface="Arial"/>
                <a:cs typeface="Arial"/>
                <a:sym typeface="Arial"/>
              </a:rPr>
              <a:t> </a:t>
            </a:r>
            <a:endParaRPr/>
          </a:p>
        </p:txBody>
      </p:sp>
      <p:sp>
        <p:nvSpPr>
          <p:cNvPr id="261" name="Google Shape;261;p36"/>
          <p:cNvSpPr txBox="1"/>
          <p:nvPr/>
        </p:nvSpPr>
        <p:spPr>
          <a:xfrm>
            <a:off x="10333703" y="2772697"/>
            <a:ext cx="18473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0" y="1036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WHO ARE THE LAs? </a:t>
            </a:r>
            <a:endParaRPr sz="6000" i="0" u="none" strike="noStrike" cap="none">
              <a:solidFill>
                <a:schemeClr val="dk1"/>
              </a:solidFill>
              <a:latin typeface="Gill Sans"/>
              <a:ea typeface="Gill Sans"/>
              <a:cs typeface="Gill Sans"/>
              <a:sym typeface="Gill Sans"/>
            </a:endParaRPr>
          </a:p>
        </p:txBody>
      </p:sp>
      <p:sp>
        <p:nvSpPr>
          <p:cNvPr id="49" name="Google Shape;49;p10"/>
          <p:cNvSpPr txBox="1">
            <a:spLocks noGrp="1"/>
          </p:cNvSpPr>
          <p:nvPr>
            <p:ph type="body" idx="1"/>
          </p:nvPr>
        </p:nvSpPr>
        <p:spPr>
          <a:xfrm>
            <a:off x="457200" y="2362200"/>
            <a:ext cx="8229600" cy="38862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0"/>
              </a:spcBef>
              <a:spcAft>
                <a:spcPts val="0"/>
              </a:spcAft>
              <a:buClr>
                <a:schemeClr val="dk1"/>
              </a:buClr>
              <a:buSzPts val="3000"/>
              <a:buFont typeface="Gill Sans"/>
              <a:buChar char="•"/>
            </a:pPr>
            <a:r>
              <a:rPr lang="en-US" sz="3000" i="0" u="none" strike="noStrike" cap="none">
                <a:solidFill>
                  <a:schemeClr val="dk1"/>
                </a:solidFill>
                <a:latin typeface="Gill Sans"/>
                <a:ea typeface="Gill Sans"/>
                <a:cs typeface="Gill Sans"/>
                <a:sym typeface="Gill Sans"/>
              </a:rPr>
              <a:t>The best and the brightest students who took course in previous semesters are selected as LAs</a:t>
            </a:r>
            <a:endParaRPr sz="3000">
              <a:latin typeface="Gill Sans"/>
              <a:ea typeface="Gill Sans"/>
              <a:cs typeface="Gill Sans"/>
              <a:sym typeface="Gill Sans"/>
            </a:endParaRPr>
          </a:p>
          <a:p>
            <a:pPr marL="342900" marR="0" lvl="0" indent="-330200" algn="l" rtl="0">
              <a:spcBef>
                <a:spcPts val="640"/>
              </a:spcBef>
              <a:spcAft>
                <a:spcPts val="0"/>
              </a:spcAft>
              <a:buClr>
                <a:schemeClr val="dk1"/>
              </a:buClr>
              <a:buSzPts val="3000"/>
              <a:buFont typeface="Gill Sans"/>
              <a:buChar char="•"/>
            </a:pPr>
            <a:r>
              <a:rPr lang="en-US" sz="3000" i="0" u="none" strike="noStrike" cap="none">
                <a:solidFill>
                  <a:schemeClr val="dk1"/>
                </a:solidFill>
                <a:latin typeface="Gill Sans"/>
                <a:ea typeface="Gill Sans"/>
                <a:cs typeface="Gill Sans"/>
                <a:sym typeface="Gill Sans"/>
              </a:rPr>
              <a:t>Students who understand the content of the courses</a:t>
            </a:r>
            <a:endParaRPr sz="3000">
              <a:latin typeface="Gill Sans"/>
              <a:ea typeface="Gill Sans"/>
              <a:cs typeface="Gill Sans"/>
              <a:sym typeface="Gill Sans"/>
            </a:endParaRPr>
          </a:p>
          <a:p>
            <a:pPr marL="342900" marR="0" lvl="0" indent="-330200" algn="l" rtl="0">
              <a:spcBef>
                <a:spcPts val="640"/>
              </a:spcBef>
              <a:spcAft>
                <a:spcPts val="0"/>
              </a:spcAft>
              <a:buClr>
                <a:schemeClr val="dk1"/>
              </a:buClr>
              <a:buSzPts val="3000"/>
              <a:buFont typeface="Gill Sans"/>
              <a:buChar char="•"/>
            </a:pPr>
            <a:r>
              <a:rPr lang="en-US" sz="3000" i="0" u="none" strike="noStrike" cap="none">
                <a:solidFill>
                  <a:schemeClr val="dk1"/>
                </a:solidFill>
                <a:latin typeface="Gill Sans"/>
                <a:ea typeface="Gill Sans"/>
                <a:cs typeface="Gill Sans"/>
                <a:sym typeface="Gill Sans"/>
              </a:rPr>
              <a:t>Students who interacted well with instructors, LAs, and other students</a:t>
            </a:r>
            <a:endParaRPr sz="3000">
              <a:latin typeface="Gill Sans"/>
              <a:ea typeface="Gill Sans"/>
              <a:cs typeface="Gill Sans"/>
              <a:sym typeface="Gill Sans"/>
            </a:endParaRPr>
          </a:p>
          <a:p>
            <a:pPr marL="342900" marR="0" lvl="0" indent="-330200" algn="l" rtl="0">
              <a:spcBef>
                <a:spcPts val="640"/>
              </a:spcBef>
              <a:spcAft>
                <a:spcPts val="0"/>
              </a:spcAft>
              <a:buClr>
                <a:schemeClr val="dk1"/>
              </a:buClr>
              <a:buSzPts val="3000"/>
              <a:buFont typeface="Gill Sans"/>
              <a:buChar char="•"/>
            </a:pPr>
            <a:r>
              <a:rPr lang="en-US" sz="3000" i="0" u="none" strike="noStrike" cap="none">
                <a:solidFill>
                  <a:schemeClr val="dk1"/>
                </a:solidFill>
                <a:latin typeface="Gill Sans"/>
                <a:ea typeface="Gill Sans"/>
                <a:cs typeface="Gill Sans"/>
                <a:sym typeface="Gill Sans"/>
              </a:rPr>
              <a:t>Focus on student ideas and facilitate group discussion and conceptual understanding</a:t>
            </a:r>
            <a:endParaRPr sz="3000">
              <a:latin typeface="Gill Sans"/>
              <a:ea typeface="Gill Sans"/>
              <a:cs typeface="Gill Sans"/>
              <a:sym typeface="Gill San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title"/>
          </p:nvPr>
        </p:nvSpPr>
        <p:spPr>
          <a:xfrm>
            <a:off x="457200" y="1036637"/>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WEEKLY REPORTS</a:t>
            </a:r>
            <a:endParaRPr sz="6000" i="0" u="none" strike="noStrike" cap="none">
              <a:solidFill>
                <a:schemeClr val="dk1"/>
              </a:solidFill>
              <a:latin typeface="Gill Sans"/>
              <a:ea typeface="Gill Sans"/>
              <a:cs typeface="Gill Sans"/>
              <a:sym typeface="Gill Sans"/>
            </a:endParaRPr>
          </a:p>
        </p:txBody>
      </p:sp>
      <p:sp>
        <p:nvSpPr>
          <p:cNvPr id="268" name="Google Shape;268;p37"/>
          <p:cNvSpPr txBox="1">
            <a:spLocks noGrp="1"/>
          </p:cNvSpPr>
          <p:nvPr>
            <p:ph type="body" idx="1"/>
          </p:nvPr>
        </p:nvSpPr>
        <p:spPr>
          <a:xfrm>
            <a:off x="0" y="2362200"/>
            <a:ext cx="8229600" cy="3886200"/>
          </a:xfrm>
          <a:prstGeom prst="rect">
            <a:avLst/>
          </a:prstGeom>
          <a:noFill/>
          <a:ln>
            <a:noFill/>
          </a:ln>
        </p:spPr>
        <p:txBody>
          <a:bodyPr spcFirstLastPara="1" wrap="square" lIns="91425" tIns="91425" rIns="91425" bIns="91425" anchor="t" anchorCtr="0">
            <a:noAutofit/>
          </a:bodyPr>
          <a:lstStyle/>
          <a:p>
            <a:pPr marL="742950" marR="0" lvl="1" indent="-285750" algn="l" rtl="0">
              <a:spcBef>
                <a:spcPts val="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Communicates what happens in class to the Lead LAs</a:t>
            </a:r>
            <a:endParaRPr sz="2400" i="0" u="none" strike="noStrike" cap="none">
              <a:solidFill>
                <a:schemeClr val="dk1"/>
              </a:solidFill>
              <a:latin typeface="Gill Sans"/>
              <a:ea typeface="Gill Sans"/>
              <a:cs typeface="Gill Sans"/>
              <a:sym typeface="Gill Sans"/>
            </a:endParaRPr>
          </a:p>
          <a:p>
            <a:pPr marL="742950" marR="0" lvl="1" indent="-285750" algn="l" rtl="0">
              <a:spcBef>
                <a:spcPts val="48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Addresses any issues</a:t>
            </a:r>
            <a:endParaRPr>
              <a:latin typeface="Gill Sans"/>
              <a:ea typeface="Gill Sans"/>
              <a:cs typeface="Gill Sans"/>
              <a:sym typeface="Gill Sans"/>
            </a:endParaRPr>
          </a:p>
          <a:p>
            <a:pPr marL="742950" marR="0" lvl="1" indent="-285750" algn="l" rtl="0">
              <a:spcBef>
                <a:spcPts val="48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Record keeping for your hours </a:t>
            </a:r>
            <a:endParaRPr sz="2400" i="0" u="none" strike="noStrike" cap="none">
              <a:solidFill>
                <a:schemeClr val="dk1"/>
              </a:solidFill>
              <a:latin typeface="Gill Sans"/>
              <a:ea typeface="Gill Sans"/>
              <a:cs typeface="Gill Sans"/>
              <a:sym typeface="Gill Sans"/>
            </a:endParaRPr>
          </a:p>
          <a:p>
            <a:pPr marL="742950" marR="0" lvl="1" indent="-285750" algn="l" rtl="0">
              <a:spcBef>
                <a:spcPts val="48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Due </a:t>
            </a:r>
            <a:r>
              <a:rPr lang="en-US" sz="2400">
                <a:solidFill>
                  <a:schemeClr val="dk1"/>
                </a:solidFill>
                <a:latin typeface="Gill Sans"/>
                <a:ea typeface="Gill Sans"/>
                <a:cs typeface="Gill Sans"/>
                <a:sym typeface="Gill Sans"/>
              </a:rPr>
              <a:t>Sundays</a:t>
            </a:r>
            <a:r>
              <a:rPr lang="en-US" sz="2400" i="0" u="none" strike="noStrike" cap="none">
                <a:solidFill>
                  <a:schemeClr val="dk1"/>
                </a:solidFill>
                <a:latin typeface="Gill Sans"/>
                <a:ea typeface="Gill Sans"/>
                <a:cs typeface="Gill Sans"/>
                <a:sym typeface="Gill Sans"/>
              </a:rPr>
              <a:t> at</a:t>
            </a:r>
            <a:r>
              <a:rPr lang="en-US" sz="2400">
                <a:solidFill>
                  <a:schemeClr val="dk1"/>
                </a:solidFill>
                <a:latin typeface="Gill Sans"/>
                <a:ea typeface="Gill Sans"/>
                <a:cs typeface="Gill Sans"/>
                <a:sym typeface="Gill Sans"/>
              </a:rPr>
              <a:t> 9pm</a:t>
            </a:r>
            <a:endParaRPr sz="2400" i="0" u="none" strike="noStrike" cap="none">
              <a:solidFill>
                <a:schemeClr val="dk1"/>
              </a:solidFill>
              <a:latin typeface="Gill Sans"/>
              <a:ea typeface="Gill Sans"/>
              <a:cs typeface="Gill Sans"/>
              <a:sym typeface="Gill Sans"/>
            </a:endParaRPr>
          </a:p>
        </p:txBody>
      </p:sp>
      <p:sp>
        <p:nvSpPr>
          <p:cNvPr id="269" name="Google Shape;269;p37"/>
          <p:cNvSpPr txBox="1"/>
          <p:nvPr/>
        </p:nvSpPr>
        <p:spPr>
          <a:xfrm>
            <a:off x="10333703" y="2772697"/>
            <a:ext cx="18473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8"/>
          <p:cNvSpPr/>
          <p:nvPr/>
        </p:nvSpPr>
        <p:spPr>
          <a:xfrm>
            <a:off x="0" y="2514600"/>
            <a:ext cx="914400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dk1"/>
                </a:solidFill>
                <a:latin typeface="Gill Sans"/>
                <a:ea typeface="Gill Sans"/>
                <a:cs typeface="Gill Sans"/>
                <a:sym typeface="Gill Sans"/>
              </a:rPr>
              <a:t>RESPONSIBILITIES | CANVAS</a:t>
            </a:r>
            <a:endParaRPr sz="4800">
              <a:solidFill>
                <a:schemeClr val="dk1"/>
              </a:solidFill>
              <a:latin typeface="Gill Sans"/>
              <a:ea typeface="Gill Sans"/>
              <a:cs typeface="Gill Sans"/>
              <a:sym typeface="Gill Sans"/>
            </a:endParaRPr>
          </a:p>
          <a:p>
            <a:pPr marL="0" marR="0" lvl="0" indent="0" algn="ctr" rtl="0">
              <a:spcBef>
                <a:spcPts val="0"/>
              </a:spcBef>
              <a:spcAft>
                <a:spcPts val="0"/>
              </a:spcAft>
              <a:buNone/>
            </a:pPr>
            <a:endParaRPr sz="48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US" sz="3000">
                <a:solidFill>
                  <a:schemeClr val="dk1"/>
                </a:solidFill>
                <a:latin typeface="Gill Sans"/>
                <a:ea typeface="Gill Sans"/>
                <a:cs typeface="Gill Sans"/>
                <a:sym typeface="Gill Sans"/>
              </a:rPr>
              <a:t>Lead LAs</a:t>
            </a:r>
            <a:endParaRPr sz="30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4800" i="0" u="none" strike="noStrike" cap="none">
                <a:solidFill>
                  <a:schemeClr val="dk1"/>
                </a:solidFill>
                <a:latin typeface="Gill Sans"/>
                <a:ea typeface="Gill Sans"/>
                <a:cs typeface="Gill Sans"/>
                <a:sym typeface="Gill Sans"/>
              </a:rPr>
              <a:t>ADMINISTRATIVE TASKS</a:t>
            </a:r>
            <a:endParaRPr sz="4800" i="0" u="none" strike="noStrike" cap="none">
              <a:solidFill>
                <a:schemeClr val="dk1"/>
              </a:solidFill>
              <a:latin typeface="Gill Sans"/>
              <a:ea typeface="Gill Sans"/>
              <a:cs typeface="Gill Sans"/>
              <a:sym typeface="Gill Sans"/>
            </a:endParaRPr>
          </a:p>
        </p:txBody>
      </p:sp>
      <p:sp>
        <p:nvSpPr>
          <p:cNvPr id="280" name="Google Shape;280;p39"/>
          <p:cNvSpPr txBox="1">
            <a:spLocks noGrp="1"/>
          </p:cNvSpPr>
          <p:nvPr>
            <p:ph type="body" idx="1"/>
          </p:nvPr>
        </p:nvSpPr>
        <p:spPr>
          <a:xfrm>
            <a:off x="228600" y="1600200"/>
            <a:ext cx="8458200" cy="487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Be sure to </a:t>
            </a:r>
            <a:r>
              <a:rPr lang="en-US" sz="2400">
                <a:solidFill>
                  <a:schemeClr val="dk1"/>
                </a:solidFill>
                <a:latin typeface="Gill Sans"/>
                <a:ea typeface="Gill Sans"/>
                <a:cs typeface="Gill Sans"/>
                <a:sym typeface="Gill Sans"/>
              </a:rPr>
              <a:t>take </a:t>
            </a:r>
            <a:r>
              <a:rPr lang="en-US" sz="2400" i="0" u="none" strike="noStrike" cap="none">
                <a:solidFill>
                  <a:schemeClr val="dk1"/>
                </a:solidFill>
                <a:latin typeface="Gill Sans"/>
                <a:ea typeface="Gill Sans"/>
                <a:cs typeface="Gill Sans"/>
                <a:sym typeface="Gill Sans"/>
              </a:rPr>
              <a:t>attendance</a:t>
            </a:r>
            <a:r>
              <a:rPr lang="en-US" sz="2400">
                <a:solidFill>
                  <a:schemeClr val="dk1"/>
                </a:solidFill>
                <a:latin typeface="Gill Sans"/>
                <a:ea typeface="Gill Sans"/>
                <a:cs typeface="Gill Sans"/>
                <a:sym typeface="Gill Sans"/>
              </a:rPr>
              <a:t> every class</a:t>
            </a:r>
            <a:r>
              <a:rPr lang="en-US" sz="2400" i="0" u="none" strike="noStrike" cap="none">
                <a:solidFill>
                  <a:schemeClr val="dk1"/>
                </a:solidFill>
                <a:latin typeface="Gill Sans"/>
                <a:ea typeface="Gill Sans"/>
                <a:cs typeface="Gill Sans"/>
                <a:sym typeface="Gill Sans"/>
              </a:rPr>
              <a:t>, and take notes on a case by case basis in the comments section. </a:t>
            </a:r>
            <a:endParaRPr>
              <a:latin typeface="Gill Sans"/>
              <a:ea typeface="Gill Sans"/>
              <a:cs typeface="Gill Sans"/>
              <a:sym typeface="Gill Sans"/>
            </a:endParaRPr>
          </a:p>
          <a:p>
            <a:pPr marL="342900" marR="0" lvl="0" indent="-342900" algn="l" rtl="0">
              <a:spcBef>
                <a:spcPts val="48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Be sure to update HW </a:t>
            </a:r>
            <a:r>
              <a:rPr lang="en-US" sz="2400">
                <a:solidFill>
                  <a:schemeClr val="dk1"/>
                </a:solidFill>
                <a:latin typeface="Gill Sans"/>
                <a:ea typeface="Gill Sans"/>
                <a:cs typeface="Gill Sans"/>
                <a:sym typeface="Gill Sans"/>
              </a:rPr>
              <a:t>everyday an assignment is due</a:t>
            </a:r>
            <a:r>
              <a:rPr lang="en-US" sz="2400" i="0" u="none" strike="noStrike" cap="none">
                <a:solidFill>
                  <a:schemeClr val="dk1"/>
                </a:solidFill>
                <a:latin typeface="Gill Sans"/>
                <a:ea typeface="Gill Sans"/>
                <a:cs typeface="Gill Sans"/>
                <a:sym typeface="Gill Sans"/>
              </a:rPr>
              <a:t>.</a:t>
            </a:r>
            <a:endParaRPr>
              <a:latin typeface="Gill Sans"/>
              <a:ea typeface="Gill Sans"/>
              <a:cs typeface="Gill Sans"/>
              <a:sym typeface="Gill Sans"/>
            </a:endParaRPr>
          </a:p>
          <a:p>
            <a:pPr marL="342900" marR="0" lvl="0" indent="-342900" algn="l" rtl="0">
              <a:spcBef>
                <a:spcPts val="48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Input quiz grades and “mute assignment” as soon as you are done grading the quizzes.</a:t>
            </a:r>
            <a:endParaRPr>
              <a:latin typeface="Gill Sans"/>
              <a:ea typeface="Gill Sans"/>
              <a:cs typeface="Gill Sans"/>
              <a:sym typeface="Gill Sans"/>
            </a:endParaRPr>
          </a:p>
          <a:p>
            <a:pPr marL="342900" marR="0" lvl="0" indent="-342900" algn="l" rtl="0">
              <a:spcBef>
                <a:spcPts val="48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Make sure that you keep a hard copy of attendance, grades, etc., with dates so that you can double check your Canvas entries in case a student has questions. </a:t>
            </a:r>
            <a:endParaRPr>
              <a:latin typeface="Gill Sans"/>
              <a:ea typeface="Gill Sans"/>
              <a:cs typeface="Gill Sans"/>
              <a:sym typeface="Gill Sans"/>
            </a:endParaRPr>
          </a:p>
          <a:p>
            <a:pPr marL="342900" marR="0" lvl="0" indent="-342900" algn="l" rtl="0">
              <a:spcBef>
                <a:spcPts val="480"/>
              </a:spcBef>
              <a:spcAft>
                <a:spcPts val="0"/>
              </a:spcAft>
              <a:buClr>
                <a:schemeClr val="dk1"/>
              </a:buClr>
              <a:buSzPts val="2400"/>
              <a:buFont typeface="Gill Sans"/>
              <a:buChar char="•"/>
            </a:pPr>
            <a:r>
              <a:rPr lang="en-US" sz="2400" i="0" u="none" strike="noStrike" cap="none">
                <a:solidFill>
                  <a:schemeClr val="dk1"/>
                </a:solidFill>
                <a:latin typeface="Gill Sans"/>
                <a:ea typeface="Gill Sans"/>
                <a:cs typeface="Gill Sans"/>
                <a:sym typeface="Gill Sans"/>
              </a:rPr>
              <a:t>You may need to post announcements or send e-mails to all or to individual students so be sure to familiarize yourself with how this is done on Canvas. </a:t>
            </a:r>
            <a:endParaRPr>
              <a:latin typeface="Gill Sans"/>
              <a:ea typeface="Gill Sans"/>
              <a:cs typeface="Gill Sans"/>
              <a:sym typeface="Gill Sans"/>
            </a:endParaRPr>
          </a:p>
          <a:p>
            <a:pPr marL="342900" marR="0" lvl="0" indent="-190500" algn="l" rtl="0">
              <a:spcBef>
                <a:spcPts val="480"/>
              </a:spcBef>
              <a:spcAft>
                <a:spcPts val="0"/>
              </a:spcAft>
              <a:buClr>
                <a:srgbClr val="3F3F3F"/>
              </a:buClr>
              <a:buSzPts val="2400"/>
              <a:buFont typeface="Arial"/>
              <a:buNone/>
            </a:pPr>
            <a:endParaRPr sz="2400" i="0" u="none" strike="noStrike" cap="none">
              <a:solidFill>
                <a:srgbClr val="3F3F3F"/>
              </a:solidFill>
              <a:latin typeface="Gill Sans"/>
              <a:ea typeface="Gill Sans"/>
              <a:cs typeface="Gill Sans"/>
              <a:sym typeface="Gill Sans"/>
            </a:endParaRPr>
          </a:p>
          <a:p>
            <a:pPr marL="342900" marR="0" lvl="0" indent="-190500" algn="l" rtl="0">
              <a:spcBef>
                <a:spcPts val="480"/>
              </a:spcBef>
              <a:spcAft>
                <a:spcPts val="0"/>
              </a:spcAft>
              <a:buClr>
                <a:srgbClr val="3F3F3F"/>
              </a:buClr>
              <a:buSzPts val="2400"/>
              <a:buFont typeface="Arial"/>
              <a:buNone/>
            </a:pPr>
            <a:endParaRPr sz="2400" i="0" u="none" strike="noStrike" cap="none">
              <a:solidFill>
                <a:srgbClr val="3F3F3F"/>
              </a:solidFill>
              <a:latin typeface="Gill Sans"/>
              <a:ea typeface="Gill Sans"/>
              <a:cs typeface="Gill Sans"/>
              <a:sym typeface="Gill Sans"/>
            </a:endParaRPr>
          </a:p>
          <a:p>
            <a:pPr marL="342900" marR="0" lvl="0" indent="-139700" algn="l" rtl="0">
              <a:spcBef>
                <a:spcPts val="640"/>
              </a:spcBef>
              <a:spcAft>
                <a:spcPts val="0"/>
              </a:spcAft>
              <a:buClr>
                <a:srgbClr val="3F3F3F"/>
              </a:buClr>
              <a:buSzPts val="3200"/>
              <a:buFont typeface="Arial"/>
              <a:buNone/>
            </a:pPr>
            <a:endParaRPr sz="3200" i="0" u="none" strike="noStrike" cap="none">
              <a:solidFill>
                <a:srgbClr val="3F3F3F"/>
              </a:solidFill>
              <a:latin typeface="Gill Sans"/>
              <a:ea typeface="Gill Sans"/>
              <a:cs typeface="Gill Sans"/>
              <a:sym typeface="Gill Sans"/>
            </a:endParaRP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457200" y="3810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INPUTTING GRADES</a:t>
            </a:r>
            <a:endParaRPr sz="6000" i="0" u="none" strike="noStrike" cap="none">
              <a:solidFill>
                <a:schemeClr val="dk1"/>
              </a:solidFill>
              <a:latin typeface="Gill Sans"/>
              <a:ea typeface="Gill Sans"/>
              <a:cs typeface="Gill Sans"/>
              <a:sym typeface="Gill Sans"/>
            </a:endParaRPr>
          </a:p>
        </p:txBody>
      </p:sp>
      <p:sp>
        <p:nvSpPr>
          <p:cNvPr id="286" name="Google Shape;286;p40"/>
          <p:cNvSpPr txBox="1">
            <a:spLocks noGrp="1"/>
          </p:cNvSpPr>
          <p:nvPr>
            <p:ph type="body" idx="1"/>
          </p:nvPr>
        </p:nvSpPr>
        <p:spPr>
          <a:xfrm>
            <a:off x="304800" y="1498600"/>
            <a:ext cx="8534400" cy="5334000"/>
          </a:xfrm>
          <a:prstGeom prst="rect">
            <a:avLst/>
          </a:prstGeom>
          <a:noFill/>
          <a:ln>
            <a:noFill/>
          </a:ln>
        </p:spPr>
        <p:txBody>
          <a:bodyPr spcFirstLastPara="1" wrap="square" lIns="91425" tIns="45700" rIns="91425" bIns="45700" anchor="t" anchorCtr="0">
            <a:noAutofit/>
          </a:bodyPr>
          <a:lstStyle/>
          <a:p>
            <a:pPr marL="342900" marR="0" lvl="0" indent="-323215" algn="l" rtl="0">
              <a:lnSpc>
                <a:spcPct val="90000"/>
              </a:lnSpc>
              <a:spcBef>
                <a:spcPts val="0"/>
              </a:spcBef>
              <a:spcAft>
                <a:spcPts val="0"/>
              </a:spcAft>
              <a:buClr>
                <a:schemeClr val="dk1"/>
              </a:buClr>
              <a:buSzPts val="1900"/>
              <a:buFont typeface="Gill Sans"/>
              <a:buChar char="•"/>
            </a:pPr>
            <a:r>
              <a:rPr lang="en-US" sz="1900" i="0" u="none" strike="noStrike" cap="none">
                <a:solidFill>
                  <a:schemeClr val="dk1"/>
                </a:solidFill>
                <a:latin typeface="Gill Sans"/>
                <a:ea typeface="Gill Sans"/>
                <a:cs typeface="Gill Sans"/>
                <a:sym typeface="Gill Sans"/>
              </a:rPr>
              <a:t>Make sure that each assignment is in the correct group on Canvas.</a:t>
            </a:r>
            <a:endParaRPr sz="1900">
              <a:latin typeface="Gill Sans"/>
              <a:ea typeface="Gill Sans"/>
              <a:cs typeface="Gill Sans"/>
              <a:sym typeface="Gill Sans"/>
            </a:endParaRPr>
          </a:p>
          <a:p>
            <a:pPr marL="342900" marR="0" lvl="0" indent="-323215" algn="l" rtl="0">
              <a:lnSpc>
                <a:spcPct val="90000"/>
              </a:lnSpc>
              <a:spcBef>
                <a:spcPts val="442"/>
              </a:spcBef>
              <a:spcAft>
                <a:spcPts val="0"/>
              </a:spcAft>
              <a:buClr>
                <a:schemeClr val="dk1"/>
              </a:buClr>
              <a:buSzPts val="1900"/>
              <a:buFont typeface="Gill Sans"/>
              <a:buChar char="•"/>
            </a:pPr>
            <a:r>
              <a:rPr lang="en-US" sz="1900" i="0" u="none" strike="noStrike" cap="none">
                <a:solidFill>
                  <a:schemeClr val="dk1"/>
                </a:solidFill>
                <a:latin typeface="Gill Sans"/>
                <a:ea typeface="Gill Sans"/>
                <a:cs typeface="Gill Sans"/>
                <a:sym typeface="Gill Sans"/>
              </a:rPr>
              <a:t>Unless the assignments are already pre-labeled in Canvas, you need to properly label assignments/homework/quizzes/etc. as well as due dates in the gradebook.</a:t>
            </a:r>
            <a:endParaRPr sz="1900">
              <a:latin typeface="Gill Sans"/>
              <a:ea typeface="Gill Sans"/>
              <a:cs typeface="Gill Sans"/>
              <a:sym typeface="Gill Sans"/>
            </a:endParaRPr>
          </a:p>
          <a:p>
            <a:pPr marL="742950" marR="0" lvl="1" indent="-266065" algn="l" rtl="0">
              <a:lnSpc>
                <a:spcPct val="90000"/>
              </a:lnSpc>
              <a:spcBef>
                <a:spcPts val="442"/>
              </a:spcBef>
              <a:spcAft>
                <a:spcPts val="0"/>
              </a:spcAft>
              <a:buClr>
                <a:schemeClr val="dk1"/>
              </a:buClr>
              <a:buSzPts val="1900"/>
              <a:buFont typeface="Gill Sans"/>
              <a:buChar char="–"/>
            </a:pPr>
            <a:r>
              <a:rPr lang="en-US" sz="1900" i="0" u="none" strike="noStrike" cap="none">
                <a:solidFill>
                  <a:schemeClr val="dk1"/>
                </a:solidFill>
                <a:latin typeface="Gill Sans"/>
                <a:ea typeface="Gill Sans"/>
                <a:cs typeface="Gill Sans"/>
                <a:sym typeface="Gill Sans"/>
              </a:rPr>
              <a:t>For example: Chapter 2 Activity 2 HW 1 assigned in M </a:t>
            </a:r>
            <a:endParaRPr sz="1900" i="0" u="none" strike="noStrike" cap="none">
              <a:solidFill>
                <a:schemeClr val="dk1"/>
              </a:solidFill>
              <a:latin typeface="Gill Sans"/>
              <a:ea typeface="Gill Sans"/>
              <a:cs typeface="Gill Sans"/>
              <a:sym typeface="Gill Sans"/>
            </a:endParaRPr>
          </a:p>
          <a:p>
            <a:pPr marL="1143000" marR="0" lvl="2" indent="-208914" algn="l" rtl="0">
              <a:lnSpc>
                <a:spcPct val="90000"/>
              </a:lnSpc>
              <a:spcBef>
                <a:spcPts val="442"/>
              </a:spcBef>
              <a:spcAft>
                <a:spcPts val="0"/>
              </a:spcAft>
              <a:buClr>
                <a:schemeClr val="dk1"/>
              </a:buClr>
              <a:buSzPts val="1900"/>
              <a:buFont typeface="Gill Sans"/>
              <a:buChar char="•"/>
            </a:pPr>
            <a:r>
              <a:rPr lang="en-US" sz="1900" i="0" u="none" strike="noStrike" cap="none">
                <a:solidFill>
                  <a:schemeClr val="dk1"/>
                </a:solidFill>
                <a:latin typeface="Gill Sans"/>
                <a:ea typeface="Gill Sans"/>
                <a:cs typeface="Gill Sans"/>
                <a:sym typeface="Gill Sans"/>
              </a:rPr>
              <a:t>Bad Label: Homework 5</a:t>
            </a:r>
            <a:endParaRPr sz="1900">
              <a:latin typeface="Gill Sans"/>
              <a:ea typeface="Gill Sans"/>
              <a:cs typeface="Gill Sans"/>
              <a:sym typeface="Gill Sans"/>
            </a:endParaRPr>
          </a:p>
          <a:p>
            <a:pPr marL="1143000" marR="0" lvl="2" indent="-208914" algn="l" rtl="0">
              <a:lnSpc>
                <a:spcPct val="90000"/>
              </a:lnSpc>
              <a:spcBef>
                <a:spcPts val="442"/>
              </a:spcBef>
              <a:spcAft>
                <a:spcPts val="0"/>
              </a:spcAft>
              <a:buClr>
                <a:schemeClr val="dk1"/>
              </a:buClr>
              <a:buSzPts val="1900"/>
              <a:buFont typeface="Gill Sans"/>
              <a:buChar char="•"/>
            </a:pPr>
            <a:r>
              <a:rPr lang="en-US" sz="1900" i="0" u="none" strike="noStrike" cap="none">
                <a:solidFill>
                  <a:schemeClr val="dk1"/>
                </a:solidFill>
                <a:latin typeface="Gill Sans"/>
                <a:ea typeface="Gill Sans"/>
                <a:cs typeface="Gill Sans"/>
                <a:sym typeface="Gill Sans"/>
              </a:rPr>
              <a:t>Good Label: HW5 - Ch 2 Act 2 HW 1</a:t>
            </a:r>
            <a:endParaRPr sz="1900">
              <a:latin typeface="Gill Sans"/>
              <a:ea typeface="Gill Sans"/>
              <a:cs typeface="Gill Sans"/>
              <a:sym typeface="Gill Sans"/>
            </a:endParaRPr>
          </a:p>
          <a:p>
            <a:pPr marL="742950" marR="0" lvl="1" indent="-266065" algn="l" rtl="0">
              <a:lnSpc>
                <a:spcPct val="90000"/>
              </a:lnSpc>
              <a:spcBef>
                <a:spcPts val="442"/>
              </a:spcBef>
              <a:spcAft>
                <a:spcPts val="0"/>
              </a:spcAft>
              <a:buClr>
                <a:schemeClr val="dk1"/>
              </a:buClr>
              <a:buSzPts val="1900"/>
              <a:buFont typeface="Gill Sans"/>
              <a:buChar char="–"/>
            </a:pPr>
            <a:r>
              <a:rPr lang="en-US" sz="1900" i="0" u="none" strike="noStrike" cap="none">
                <a:solidFill>
                  <a:schemeClr val="dk1"/>
                </a:solidFill>
                <a:latin typeface="Gill Sans"/>
                <a:ea typeface="Gill Sans"/>
                <a:cs typeface="Gill Sans"/>
                <a:sym typeface="Gill Sans"/>
              </a:rPr>
              <a:t>Assign a due date for every assignment</a:t>
            </a:r>
            <a:endParaRPr sz="1900">
              <a:latin typeface="Gill Sans"/>
              <a:ea typeface="Gill Sans"/>
              <a:cs typeface="Gill Sans"/>
              <a:sym typeface="Gill Sans"/>
            </a:endParaRPr>
          </a:p>
          <a:p>
            <a:pPr marL="342900" marR="0" lvl="0" indent="-323215" algn="l" rtl="0">
              <a:lnSpc>
                <a:spcPct val="90000"/>
              </a:lnSpc>
              <a:spcBef>
                <a:spcPts val="442"/>
              </a:spcBef>
              <a:spcAft>
                <a:spcPts val="0"/>
              </a:spcAft>
              <a:buClr>
                <a:schemeClr val="dk1"/>
              </a:buClr>
              <a:buSzPts val="1900"/>
              <a:buFont typeface="Gill Sans"/>
              <a:buChar char="•"/>
            </a:pPr>
            <a:r>
              <a:rPr lang="en-US" sz="1900" i="0" u="none" strike="noStrike" cap="none">
                <a:solidFill>
                  <a:schemeClr val="dk1"/>
                </a:solidFill>
                <a:latin typeface="Gill Sans"/>
                <a:ea typeface="Gill Sans"/>
                <a:cs typeface="Gill Sans"/>
                <a:sym typeface="Gill Sans"/>
              </a:rPr>
              <a:t>All quizzes should weigh the same in order for Canvas to drop the lowest grade. Make sure that you convert points to percentages before you input the grades for a quiz. For example, if a quiz is out of 50 and a student gets 45/50, you should input 90/100 on Canvas. </a:t>
            </a:r>
            <a:endParaRPr sz="1900">
              <a:latin typeface="Gill Sans"/>
              <a:ea typeface="Gill Sans"/>
              <a:cs typeface="Gill Sans"/>
              <a:sym typeface="Gill Sans"/>
            </a:endParaRPr>
          </a:p>
          <a:p>
            <a:pPr marL="342900" marR="0" lvl="0" indent="-323215" algn="l" rtl="0">
              <a:lnSpc>
                <a:spcPct val="90000"/>
              </a:lnSpc>
              <a:spcBef>
                <a:spcPts val="442"/>
              </a:spcBef>
              <a:spcAft>
                <a:spcPts val="0"/>
              </a:spcAft>
              <a:buClr>
                <a:schemeClr val="dk1"/>
              </a:buClr>
              <a:buSzPts val="1900"/>
              <a:buFont typeface="Gill Sans"/>
              <a:buChar char="•"/>
            </a:pPr>
            <a:r>
              <a:rPr lang="en-US" sz="1900" i="0" u="none" strike="noStrike" cap="none">
                <a:solidFill>
                  <a:schemeClr val="dk1"/>
                </a:solidFill>
                <a:latin typeface="Gill Sans"/>
                <a:ea typeface="Gill Sans"/>
                <a:cs typeface="Gill Sans"/>
                <a:sym typeface="Gill Sans"/>
              </a:rPr>
              <a:t>If a student misses an assignment, do not leave that entry blank. Instead, insert a zero for all missed assignments. </a:t>
            </a:r>
            <a:endParaRPr sz="1900">
              <a:latin typeface="Gill Sans"/>
              <a:ea typeface="Gill Sans"/>
              <a:cs typeface="Gill Sans"/>
              <a:sym typeface="Gill Sans"/>
            </a:endParaRPr>
          </a:p>
          <a:p>
            <a:pPr marL="342900" marR="0" lvl="0" indent="-323215" algn="l" rtl="0">
              <a:lnSpc>
                <a:spcPct val="90000"/>
              </a:lnSpc>
              <a:spcBef>
                <a:spcPts val="442"/>
              </a:spcBef>
              <a:spcAft>
                <a:spcPts val="0"/>
              </a:spcAft>
              <a:buClr>
                <a:schemeClr val="dk1"/>
              </a:buClr>
              <a:buSzPts val="1900"/>
              <a:buFont typeface="Gill Sans"/>
              <a:buChar char="•"/>
            </a:pPr>
            <a:r>
              <a:rPr lang="en-US" sz="1900" i="0" u="none" strike="noStrike" cap="none">
                <a:solidFill>
                  <a:schemeClr val="dk1"/>
                </a:solidFill>
                <a:latin typeface="Gill Sans"/>
                <a:ea typeface="Gill Sans"/>
                <a:cs typeface="Gill Sans"/>
                <a:sym typeface="Gill Sans"/>
              </a:rPr>
              <a:t>When uploading quiz grades, make sure you “mute assignment” unless your instructor tells you otherwise. </a:t>
            </a:r>
            <a:endParaRPr sz="1900" i="0" u="none" strike="noStrike" cap="none">
              <a:solidFill>
                <a:schemeClr val="dk1"/>
              </a:solidFill>
              <a:latin typeface="Gill Sans"/>
              <a:ea typeface="Gill Sans"/>
              <a:cs typeface="Gill Sans"/>
              <a:sym typeface="Gill Sans"/>
            </a:endParaRPr>
          </a:p>
          <a:p>
            <a:pPr marL="342900" marR="0" lvl="0" indent="-213359" algn="l" rtl="0">
              <a:lnSpc>
                <a:spcPct val="90000"/>
              </a:lnSpc>
              <a:spcBef>
                <a:spcPts val="408"/>
              </a:spcBef>
              <a:spcAft>
                <a:spcPts val="0"/>
              </a:spcAft>
              <a:buClr>
                <a:srgbClr val="3F3F3F"/>
              </a:buClr>
              <a:buSzPts val="2040"/>
              <a:buFont typeface="Arial"/>
              <a:buNone/>
            </a:pPr>
            <a:endParaRPr sz="1900" i="0" u="none" strike="noStrike" cap="none">
              <a:solidFill>
                <a:srgbClr val="3F3F3F"/>
              </a:solidFill>
              <a:latin typeface="Gill Sans"/>
              <a:ea typeface="Gill Sans"/>
              <a:cs typeface="Gill Sans"/>
              <a:sym typeface="Gill Sans"/>
            </a:endParaRPr>
          </a:p>
          <a:p>
            <a:pPr marL="342900" marR="0" lvl="0" indent="-170180" algn="l" rtl="0">
              <a:lnSpc>
                <a:spcPct val="90000"/>
              </a:lnSpc>
              <a:spcBef>
                <a:spcPts val="544"/>
              </a:spcBef>
              <a:spcAft>
                <a:spcPts val="0"/>
              </a:spcAft>
              <a:buClr>
                <a:srgbClr val="3F3F3F"/>
              </a:buClr>
              <a:buSzPts val="2720"/>
              <a:buFont typeface="Arial"/>
              <a:buNone/>
            </a:pPr>
            <a:endParaRPr sz="1900" i="0" u="none" strike="noStrike" cap="none">
              <a:solidFill>
                <a:srgbClr val="3F3F3F"/>
              </a:solidFill>
              <a:latin typeface="Gill Sans"/>
              <a:ea typeface="Gill Sans"/>
              <a:cs typeface="Gill Sans"/>
              <a:sym typeface="Gill Sans"/>
            </a:endParaRPr>
          </a:p>
          <a:p>
            <a:pPr marL="342900" marR="0" lvl="0" indent="-170180" algn="l" rtl="0">
              <a:lnSpc>
                <a:spcPct val="90000"/>
              </a:lnSpc>
              <a:spcBef>
                <a:spcPts val="544"/>
              </a:spcBef>
              <a:spcAft>
                <a:spcPts val="0"/>
              </a:spcAft>
              <a:buClr>
                <a:srgbClr val="3F3F3F"/>
              </a:buClr>
              <a:buSzPts val="2720"/>
              <a:buFont typeface="Arial"/>
              <a:buNone/>
            </a:pPr>
            <a:endParaRPr sz="1900" i="0" u="none" strike="noStrike" cap="none">
              <a:solidFill>
                <a:srgbClr val="3F3F3F"/>
              </a:solidFill>
              <a:latin typeface="Gill Sans"/>
              <a:ea typeface="Gill Sans"/>
              <a:cs typeface="Gill Sans"/>
              <a:sym typeface="Gill Sans"/>
            </a:endParaRP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457200" y="5334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ATTENDANCE</a:t>
            </a:r>
            <a:endParaRPr sz="6000" i="0" u="none" strike="noStrike" cap="none">
              <a:solidFill>
                <a:schemeClr val="dk1"/>
              </a:solidFill>
              <a:latin typeface="Gill Sans"/>
              <a:ea typeface="Gill Sans"/>
              <a:cs typeface="Gill Sans"/>
              <a:sym typeface="Gill Sans"/>
            </a:endParaRPr>
          </a:p>
        </p:txBody>
      </p:sp>
      <p:sp>
        <p:nvSpPr>
          <p:cNvPr id="292" name="Google Shape;292;p41"/>
          <p:cNvSpPr txBox="1">
            <a:spLocks noGrp="1"/>
          </p:cNvSpPr>
          <p:nvPr>
            <p:ph type="body" idx="1"/>
          </p:nvPr>
        </p:nvSpPr>
        <p:spPr>
          <a:xfrm>
            <a:off x="457200" y="1524000"/>
            <a:ext cx="8229600" cy="4953000"/>
          </a:xfrm>
          <a:prstGeom prst="rect">
            <a:avLst/>
          </a:prstGeom>
          <a:noFill/>
          <a:ln>
            <a:noFill/>
          </a:ln>
        </p:spPr>
        <p:txBody>
          <a:bodyPr spcFirstLastPara="1" wrap="square" lIns="91425" tIns="45700" rIns="91425" bIns="45700" anchor="t" anchorCtr="0">
            <a:noAutofit/>
          </a:bodyPr>
          <a:lstStyle/>
          <a:p>
            <a:pPr marL="342900" marR="0" lvl="0" indent="-309880" algn="l" rtl="0">
              <a:lnSpc>
                <a:spcPct val="80000"/>
              </a:lnSpc>
              <a:spcBef>
                <a:spcPts val="0"/>
              </a:spcBef>
              <a:spcAft>
                <a:spcPts val="0"/>
              </a:spcAft>
              <a:buClr>
                <a:schemeClr val="dk1"/>
              </a:buClr>
              <a:buSzPts val="2200"/>
              <a:buFont typeface="Gill Sans"/>
              <a:buChar char="•"/>
            </a:pPr>
            <a:r>
              <a:rPr lang="en-US" sz="2200" i="0" u="none" strike="noStrike" cap="none">
                <a:solidFill>
                  <a:schemeClr val="dk1"/>
                </a:solidFill>
                <a:latin typeface="Gill Sans"/>
                <a:ea typeface="Gill Sans"/>
                <a:cs typeface="Gill Sans"/>
                <a:sym typeface="Gill Sans"/>
              </a:rPr>
              <a:t>When recording attendance, record ALL absences (whether excused or unexcused) and include any relevant notes if a student sent an e-mail about their absence or gave you an excused note.</a:t>
            </a:r>
            <a:endParaRPr sz="2200" i="0" u="none" strike="noStrike" cap="none">
              <a:solidFill>
                <a:schemeClr val="dk1"/>
              </a:solidFill>
              <a:latin typeface="Gill Sans"/>
              <a:ea typeface="Gill Sans"/>
              <a:cs typeface="Gill Sans"/>
              <a:sym typeface="Gill Sans"/>
            </a:endParaRPr>
          </a:p>
          <a:p>
            <a:pPr marL="742950" marR="0" lvl="1" indent="-274319" algn="l" rtl="0">
              <a:lnSpc>
                <a:spcPct val="80000"/>
              </a:lnSpc>
              <a:spcBef>
                <a:spcPts val="476"/>
              </a:spcBef>
              <a:spcAft>
                <a:spcPts val="0"/>
              </a:spcAft>
              <a:buClr>
                <a:schemeClr val="dk1"/>
              </a:buClr>
              <a:buSzPts val="2200"/>
              <a:buFont typeface="Gill Sans"/>
              <a:buChar char="–"/>
            </a:pPr>
            <a:r>
              <a:rPr lang="en-US" sz="2200" i="0" u="none" strike="noStrike" cap="none">
                <a:solidFill>
                  <a:schemeClr val="dk1"/>
                </a:solidFill>
                <a:latin typeface="Gill Sans"/>
                <a:ea typeface="Gill Sans"/>
                <a:cs typeface="Gill Sans"/>
                <a:sym typeface="Gill Sans"/>
              </a:rPr>
              <a:t>Mark an “A” for students who are absent and “T” for those who are tardy in the respective date column.  </a:t>
            </a:r>
            <a:endParaRPr sz="2200" i="0" u="none" strike="noStrike" cap="none">
              <a:solidFill>
                <a:schemeClr val="dk1"/>
              </a:solidFill>
              <a:latin typeface="Gill Sans"/>
              <a:ea typeface="Gill Sans"/>
              <a:cs typeface="Gill Sans"/>
              <a:sym typeface="Gill Sans"/>
            </a:endParaRPr>
          </a:p>
          <a:p>
            <a:pPr marL="742950" marR="0" lvl="1" indent="-274319" algn="l" rtl="0">
              <a:lnSpc>
                <a:spcPct val="80000"/>
              </a:lnSpc>
              <a:spcBef>
                <a:spcPts val="476"/>
              </a:spcBef>
              <a:spcAft>
                <a:spcPts val="0"/>
              </a:spcAft>
              <a:buClr>
                <a:schemeClr val="dk1"/>
              </a:buClr>
              <a:buSzPts val="2200"/>
              <a:buFont typeface="Gill Sans"/>
              <a:buChar char="–"/>
            </a:pPr>
            <a:r>
              <a:rPr lang="en-US" sz="2200" i="0" u="none" strike="noStrike" cap="none">
                <a:solidFill>
                  <a:schemeClr val="dk1"/>
                </a:solidFill>
                <a:latin typeface="Gill Sans"/>
                <a:ea typeface="Gill Sans"/>
                <a:cs typeface="Gill Sans"/>
                <a:sym typeface="Gill Sans"/>
              </a:rPr>
              <a:t>Any documentation for absences given to you should be given to your instructor immediately (i.e. forward any emails, doctor’s notes, etc. or give paper copies)</a:t>
            </a:r>
            <a:endParaRPr sz="2200" i="0" u="none" strike="noStrike" cap="none">
              <a:solidFill>
                <a:schemeClr val="dk1"/>
              </a:solidFill>
              <a:latin typeface="Gill Sans"/>
              <a:ea typeface="Gill Sans"/>
              <a:cs typeface="Gill Sans"/>
              <a:sym typeface="Gill Sans"/>
            </a:endParaRPr>
          </a:p>
          <a:p>
            <a:pPr marL="342900" marR="0" lvl="0" indent="-309880" algn="l" rtl="0">
              <a:lnSpc>
                <a:spcPct val="80000"/>
              </a:lnSpc>
              <a:spcBef>
                <a:spcPts val="544"/>
              </a:spcBef>
              <a:spcAft>
                <a:spcPts val="0"/>
              </a:spcAft>
              <a:buClr>
                <a:schemeClr val="dk1"/>
              </a:buClr>
              <a:buSzPts val="2200"/>
              <a:buFont typeface="Gill Sans"/>
              <a:buChar char="•"/>
            </a:pPr>
            <a:r>
              <a:rPr lang="en-US" sz="2200" i="0" u="none" strike="noStrike" cap="none">
                <a:solidFill>
                  <a:schemeClr val="dk1"/>
                </a:solidFill>
                <a:latin typeface="Gill Sans"/>
                <a:ea typeface="Gill Sans"/>
                <a:cs typeface="Gill Sans"/>
                <a:sym typeface="Gill Sans"/>
              </a:rPr>
              <a:t>Any emails regarding a student’s attendance should be copied to the instructor to handle the matter. </a:t>
            </a:r>
            <a:endParaRPr sz="2200">
              <a:latin typeface="Gill Sans"/>
              <a:ea typeface="Gill Sans"/>
              <a:cs typeface="Gill Sans"/>
              <a:sym typeface="Gill Sans"/>
            </a:endParaRPr>
          </a:p>
          <a:p>
            <a:pPr marL="0" marR="0" lvl="0" indent="0" algn="l" rtl="0">
              <a:lnSpc>
                <a:spcPct val="80000"/>
              </a:lnSpc>
              <a:spcBef>
                <a:spcPts val="544"/>
              </a:spcBef>
              <a:spcAft>
                <a:spcPts val="0"/>
              </a:spcAft>
              <a:buNone/>
            </a:pPr>
            <a:endParaRPr sz="2200" i="0" u="none" strike="noStrike" cap="none">
              <a:solidFill>
                <a:schemeClr val="dk1"/>
              </a:solidFill>
              <a:latin typeface="Gill Sans"/>
              <a:ea typeface="Gill Sans"/>
              <a:cs typeface="Gill Sans"/>
              <a:sym typeface="Gill Sans"/>
            </a:endParaRPr>
          </a:p>
          <a:p>
            <a:pPr marL="342900" marR="0" lvl="0" indent="-170180" algn="l" rtl="0">
              <a:lnSpc>
                <a:spcPct val="80000"/>
              </a:lnSpc>
              <a:spcBef>
                <a:spcPts val="544"/>
              </a:spcBef>
              <a:spcAft>
                <a:spcPts val="0"/>
              </a:spcAft>
              <a:buClr>
                <a:srgbClr val="3F3F3F"/>
              </a:buClr>
              <a:buSzPts val="2720"/>
              <a:buFont typeface="Arial"/>
              <a:buNone/>
            </a:pPr>
            <a:endParaRPr sz="2200" i="0" u="none" strike="noStrike" cap="none">
              <a:solidFill>
                <a:srgbClr val="3F3F3F"/>
              </a:solidFill>
              <a:latin typeface="Gill Sans"/>
              <a:ea typeface="Gill Sans"/>
              <a:cs typeface="Gill Sans"/>
              <a:sym typeface="Gill Sans"/>
            </a:endParaRPr>
          </a:p>
        </p:txBody>
      </p:sp>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p:nvPr/>
        </p:nvSpPr>
        <p:spPr>
          <a:xfrm>
            <a:off x="0" y="2514600"/>
            <a:ext cx="914400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dk1"/>
                </a:solidFill>
                <a:latin typeface="Gill Sans"/>
                <a:ea typeface="Gill Sans"/>
                <a:cs typeface="Gill Sans"/>
                <a:sym typeface="Gill Sans"/>
              </a:rPr>
              <a:t>ADMINISTRATIVE | MY ROLE</a:t>
            </a:r>
            <a:endParaRPr sz="4800">
              <a:solidFill>
                <a:schemeClr val="dk1"/>
              </a:solidFill>
              <a:latin typeface="Gill Sans"/>
              <a:ea typeface="Gill Sans"/>
              <a:cs typeface="Gill Sans"/>
              <a:sym typeface="Gill Sans"/>
            </a:endParaRPr>
          </a:p>
          <a:p>
            <a:pPr marL="0" marR="0" lvl="0" indent="0" algn="ctr" rtl="0">
              <a:spcBef>
                <a:spcPts val="0"/>
              </a:spcBef>
              <a:spcAft>
                <a:spcPts val="0"/>
              </a:spcAft>
              <a:buNone/>
            </a:pPr>
            <a:endParaRPr sz="48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US" sz="3000">
                <a:solidFill>
                  <a:schemeClr val="dk1"/>
                </a:solidFill>
                <a:latin typeface="Gill Sans"/>
                <a:ea typeface="Gill Sans"/>
                <a:cs typeface="Gill Sans"/>
                <a:sym typeface="Gill Sans"/>
              </a:rPr>
              <a:t>Rachel Ray</a:t>
            </a:r>
            <a:endParaRPr sz="30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p:nvPr/>
        </p:nvSpPr>
        <p:spPr>
          <a:xfrm>
            <a:off x="822960" y="420377"/>
            <a:ext cx="7543800" cy="14507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4800">
                <a:solidFill>
                  <a:schemeClr val="dk1"/>
                </a:solidFill>
                <a:latin typeface="Gill Sans"/>
                <a:ea typeface="Gill Sans"/>
                <a:cs typeface="Gill Sans"/>
                <a:sym typeface="Gill Sans"/>
              </a:rPr>
              <a:t>WHAT RACHEL DOES</a:t>
            </a:r>
            <a:endParaRPr sz="4800">
              <a:solidFill>
                <a:schemeClr val="dk1"/>
              </a:solidFill>
              <a:latin typeface="Gill Sans"/>
              <a:ea typeface="Gill Sans"/>
              <a:cs typeface="Gill Sans"/>
              <a:sym typeface="Gill Sans"/>
            </a:endParaRPr>
          </a:p>
        </p:txBody>
      </p:sp>
      <p:sp>
        <p:nvSpPr>
          <p:cNvPr id="303" name="Google Shape;303;p43"/>
          <p:cNvSpPr txBox="1"/>
          <p:nvPr/>
        </p:nvSpPr>
        <p:spPr>
          <a:xfrm>
            <a:off x="822959" y="1845734"/>
            <a:ext cx="7543801" cy="40233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Approve timesheets</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Disciplinary issues/ concerns</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Equipment</a:t>
            </a:r>
            <a:endParaRPr>
              <a:latin typeface="Gill Sans"/>
              <a:ea typeface="Gill Sans"/>
              <a:cs typeface="Gill Sans"/>
              <a:sym typeface="Gill Sans"/>
            </a:endParaRPr>
          </a:p>
          <a:p>
            <a:pPr marL="742950" marR="0" lvl="1" indent="-28575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Email me about broken items</a:t>
            </a:r>
            <a:endParaRPr>
              <a:latin typeface="Gill Sans"/>
              <a:ea typeface="Gill Sans"/>
              <a:cs typeface="Gill Sans"/>
              <a:sym typeface="Gill Sans"/>
            </a:endParaRPr>
          </a:p>
          <a:p>
            <a:pPr marL="742950" marR="0" lvl="1" indent="-28575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Let me know if we are missing anything</a:t>
            </a:r>
            <a:endParaRPr sz="3200" i="0" u="none" strike="noStrike" cap="none">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p:nvPr/>
        </p:nvSpPr>
        <p:spPr>
          <a:xfrm>
            <a:off x="822961" y="378043"/>
            <a:ext cx="7543800" cy="14507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a:solidFill>
                  <a:schemeClr val="dk1"/>
                </a:solidFill>
                <a:latin typeface="Gill Sans"/>
                <a:ea typeface="Gill Sans"/>
                <a:cs typeface="Gill Sans"/>
                <a:sym typeface="Gill Sans"/>
              </a:rPr>
              <a:t>STIPULATIONS</a:t>
            </a:r>
            <a:endParaRPr sz="6000">
              <a:solidFill>
                <a:schemeClr val="dk1"/>
              </a:solidFill>
              <a:latin typeface="Gill Sans"/>
              <a:ea typeface="Gill Sans"/>
              <a:cs typeface="Gill Sans"/>
              <a:sym typeface="Gill Sans"/>
            </a:endParaRPr>
          </a:p>
        </p:txBody>
      </p:sp>
      <p:sp>
        <p:nvSpPr>
          <p:cNvPr id="309" name="Google Shape;309;p44"/>
          <p:cNvSpPr txBox="1"/>
          <p:nvPr/>
        </p:nvSpPr>
        <p:spPr>
          <a:xfrm>
            <a:off x="533401" y="1828800"/>
            <a:ext cx="7833360" cy="404029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You must be enrolled in 12 hours of classes throughout the semester.</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You must have a GPA of at least 2.0 or higher.</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You cannot work past 20 hours in a week.</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You cannot teach the classes, give quizzes or exams without the instructor present, or do clerical work that is not about record-keeping for a class.</a:t>
            </a:r>
            <a:endParaRPr>
              <a:latin typeface="Gill Sans"/>
              <a:ea typeface="Gill Sans"/>
              <a:cs typeface="Gill Sans"/>
              <a:sym typeface="Gill Sans"/>
            </a:endParaRPr>
          </a:p>
          <a:p>
            <a:pPr marL="342900" marR="0" lvl="0" indent="-139700" algn="l" rtl="0">
              <a:spcBef>
                <a:spcPts val="640"/>
              </a:spcBef>
              <a:spcAft>
                <a:spcPts val="0"/>
              </a:spcAft>
              <a:buClr>
                <a:srgbClr val="3F3F3F"/>
              </a:buClr>
              <a:buSzPts val="3200"/>
              <a:buFont typeface="Arial"/>
              <a:buNone/>
            </a:pPr>
            <a:endParaRPr sz="3200">
              <a:solidFill>
                <a:srgbClr val="3F3F3F"/>
              </a:solidFill>
              <a:latin typeface="Gill Sans"/>
              <a:ea typeface="Gill Sans"/>
              <a:cs typeface="Gill Sans"/>
              <a:sym typeface="Gill Sans"/>
            </a:endParaRPr>
          </a:p>
        </p:txBody>
      </p:sp>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p:nvPr/>
        </p:nvSpPr>
        <p:spPr>
          <a:xfrm>
            <a:off x="0" y="2514600"/>
            <a:ext cx="9144000" cy="984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500">
                <a:solidFill>
                  <a:schemeClr val="dk1"/>
                </a:solidFill>
                <a:latin typeface="Gill Sans"/>
                <a:ea typeface="Gill Sans"/>
                <a:cs typeface="Gill Sans"/>
                <a:sym typeface="Gill Sans"/>
              </a:rPr>
              <a:t>ADMINISTRATIVE | BROKEN ITEMS</a:t>
            </a:r>
            <a:endParaRPr sz="4500">
              <a:solidFill>
                <a:schemeClr val="dk1"/>
              </a:solidFill>
              <a:latin typeface="Gill Sans"/>
              <a:ea typeface="Gill Sans"/>
              <a:cs typeface="Gill Sans"/>
              <a:sym typeface="Gill Sans"/>
            </a:endParaRPr>
          </a:p>
          <a:p>
            <a:pPr marL="0" marR="0" lvl="0" indent="0" algn="ctr" rtl="0">
              <a:spcBef>
                <a:spcPts val="0"/>
              </a:spcBef>
              <a:spcAft>
                <a:spcPts val="0"/>
              </a:spcAft>
              <a:buNone/>
            </a:pPr>
            <a:endParaRPr sz="45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US" sz="3000">
                <a:solidFill>
                  <a:schemeClr val="dk1"/>
                </a:solidFill>
                <a:latin typeface="Gill Sans"/>
                <a:ea typeface="Gill Sans"/>
                <a:cs typeface="Gill Sans"/>
                <a:sym typeface="Gill Sans"/>
              </a:rPr>
              <a:t>Rachel Ray</a:t>
            </a:r>
            <a:endParaRPr sz="30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46"/>
          <p:cNvPicPr preferRelativeResize="0"/>
          <p:nvPr/>
        </p:nvPicPr>
        <p:blipFill>
          <a:blip r:embed="rId3">
            <a:alphaModFix/>
          </a:blip>
          <a:stretch>
            <a:fillRect/>
          </a:stretch>
        </p:blipFill>
        <p:spPr>
          <a:xfrm>
            <a:off x="1576400" y="1517100"/>
            <a:ext cx="5991199" cy="4004774"/>
          </a:xfrm>
          <a:prstGeom prst="rect">
            <a:avLst/>
          </a:prstGeom>
          <a:noFill/>
          <a:ln>
            <a:noFill/>
          </a:ln>
        </p:spPr>
      </p:pic>
      <p:sp>
        <p:nvSpPr>
          <p:cNvPr id="320" name="Google Shape;320;p46"/>
          <p:cNvSpPr txBox="1"/>
          <p:nvPr/>
        </p:nvSpPr>
        <p:spPr>
          <a:xfrm>
            <a:off x="2226450" y="885175"/>
            <a:ext cx="4691100" cy="917400"/>
          </a:xfrm>
          <a:prstGeom prst="rect">
            <a:avLst/>
          </a:prstGeom>
          <a:noFill/>
          <a:ln>
            <a:noFill/>
          </a:ln>
        </p:spPr>
        <p:txBody>
          <a:bodyPr spcFirstLastPara="1" wrap="square" lIns="91425" tIns="45700" rIns="91425" bIns="45700" anchor="t" anchorCtr="0">
            <a:noAutofit/>
          </a:bodyPr>
          <a:lstStyle/>
          <a:p>
            <a:pPr marL="285750" marR="0" lvl="0" indent="0" algn="l" rtl="0">
              <a:spcBef>
                <a:spcPts val="0"/>
              </a:spcBef>
              <a:spcAft>
                <a:spcPts val="0"/>
              </a:spcAft>
              <a:buNone/>
            </a:pPr>
            <a:r>
              <a:rPr lang="en-US" sz="3200">
                <a:solidFill>
                  <a:schemeClr val="dk1"/>
                </a:solidFill>
                <a:latin typeface="Gill Sans"/>
                <a:ea typeface="Gill Sans"/>
                <a:cs typeface="Gill Sans"/>
                <a:sym typeface="Gill Sans"/>
              </a:rPr>
              <a:t>NEW GOOGLE FORM!! </a:t>
            </a:r>
            <a:endParaRPr>
              <a:latin typeface="Gill Sans"/>
              <a:ea typeface="Gill Sans"/>
              <a:cs typeface="Gill Sans"/>
              <a:sym typeface="Gill Sans"/>
            </a:endParaRPr>
          </a:p>
          <a:p>
            <a:pPr marL="0" marR="0" lvl="0" indent="0" algn="l" rtl="0">
              <a:spcBef>
                <a:spcPts val="0"/>
              </a:spcBef>
              <a:spcAft>
                <a:spcPts val="0"/>
              </a:spcAft>
              <a:buNone/>
            </a:pPr>
            <a:endParaRPr>
              <a:latin typeface="Gill Sans"/>
              <a:ea typeface="Gill Sans"/>
              <a:cs typeface="Gill Sans"/>
              <a:sym typeface="Gill Sans"/>
            </a:endParaRPr>
          </a:p>
        </p:txBody>
      </p:sp>
      <p:sp>
        <p:nvSpPr>
          <p:cNvPr id="321" name="Google Shape;321;p46"/>
          <p:cNvSpPr txBox="1"/>
          <p:nvPr/>
        </p:nvSpPr>
        <p:spPr>
          <a:xfrm>
            <a:off x="1576400" y="5616300"/>
            <a:ext cx="6926700" cy="1094400"/>
          </a:xfrm>
          <a:prstGeom prst="rect">
            <a:avLst/>
          </a:prstGeom>
          <a:noFill/>
          <a:ln>
            <a:noFill/>
          </a:ln>
        </p:spPr>
        <p:txBody>
          <a:bodyPr spcFirstLastPara="1" wrap="square" lIns="91425" tIns="91425" rIns="91425" bIns="91425" anchor="ctr" anchorCtr="0">
            <a:noAutofit/>
          </a:bodyPr>
          <a:lstStyle/>
          <a:p>
            <a:pPr marL="285750" lvl="0" indent="-222250" rtl="0">
              <a:spcBef>
                <a:spcPts val="0"/>
              </a:spcBef>
              <a:spcAft>
                <a:spcPts val="0"/>
              </a:spcAft>
              <a:buClr>
                <a:schemeClr val="dk1"/>
              </a:buClr>
              <a:buSzPts val="2200"/>
              <a:buFont typeface="Gill Sans"/>
              <a:buAutoNum type="arabicPeriod"/>
            </a:pPr>
            <a:r>
              <a:rPr lang="en-US" sz="2200">
                <a:solidFill>
                  <a:schemeClr val="dk1"/>
                </a:solidFill>
                <a:latin typeface="Gill Sans"/>
                <a:ea typeface="Gill Sans"/>
                <a:cs typeface="Gill Sans"/>
                <a:sym typeface="Gill Sans"/>
              </a:rPr>
              <a:t>Fill out form</a:t>
            </a:r>
            <a:endParaRPr sz="2200">
              <a:solidFill>
                <a:schemeClr val="dk1"/>
              </a:solidFill>
              <a:latin typeface="Gill Sans"/>
              <a:ea typeface="Gill Sans"/>
              <a:cs typeface="Gill Sans"/>
              <a:sym typeface="Gill Sans"/>
            </a:endParaRPr>
          </a:p>
          <a:p>
            <a:pPr marL="285750" lvl="0" indent="-222250" rtl="0">
              <a:spcBef>
                <a:spcPts val="0"/>
              </a:spcBef>
              <a:spcAft>
                <a:spcPts val="0"/>
              </a:spcAft>
              <a:buClr>
                <a:schemeClr val="dk1"/>
              </a:buClr>
              <a:buSzPts val="2200"/>
              <a:buFont typeface="Gill Sans"/>
              <a:buAutoNum type="arabicPeriod"/>
            </a:pPr>
            <a:r>
              <a:rPr lang="en-US" sz="2200">
                <a:solidFill>
                  <a:schemeClr val="dk1"/>
                </a:solidFill>
                <a:latin typeface="Gill Sans"/>
                <a:ea typeface="Gill Sans"/>
                <a:cs typeface="Gill Sans"/>
                <a:sym typeface="Gill Sans"/>
              </a:rPr>
              <a:t>Put in “Broken Items Bin”</a:t>
            </a:r>
            <a:endParaRPr sz="2200">
              <a:solidFill>
                <a:schemeClr val="dk1"/>
              </a:solidFill>
              <a:latin typeface="Gill Sans"/>
              <a:ea typeface="Gill Sans"/>
              <a:cs typeface="Gill Sans"/>
              <a:sym typeface="Gill Sans"/>
            </a:endParaRPr>
          </a:p>
          <a:p>
            <a:pPr marL="285750" lvl="0" indent="-222250" rtl="0">
              <a:spcBef>
                <a:spcPts val="0"/>
              </a:spcBef>
              <a:spcAft>
                <a:spcPts val="0"/>
              </a:spcAft>
              <a:buClr>
                <a:schemeClr val="dk1"/>
              </a:buClr>
              <a:buSzPts val="2200"/>
              <a:buFont typeface="Gill Sans"/>
              <a:buAutoNum type="arabicPeriod"/>
            </a:pPr>
            <a:r>
              <a:rPr lang="en-US" sz="2200">
                <a:solidFill>
                  <a:schemeClr val="dk1"/>
                </a:solidFill>
                <a:latin typeface="Gill Sans"/>
                <a:ea typeface="Gill Sans"/>
                <a:cs typeface="Gill Sans"/>
                <a:sym typeface="Gill Sans"/>
              </a:rPr>
              <a:t>Email/text/groupme your course lead </a:t>
            </a:r>
            <a:endParaRPr sz="22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0" y="266700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Arial"/>
              <a:buNone/>
            </a:pPr>
            <a:r>
              <a:rPr lang="en-US" sz="4800" i="0" u="none" strike="noStrike" cap="none">
                <a:solidFill>
                  <a:schemeClr val="dk1"/>
                </a:solidFill>
                <a:latin typeface="Gill Sans"/>
                <a:ea typeface="Gill Sans"/>
                <a:cs typeface="Gill Sans"/>
                <a:sym typeface="Gill Sans"/>
              </a:rPr>
              <a:t>WHAT DID YOUR LAs DO THAT WAS EFFECTIVE TO ENHANCE YOUR LEARNING?</a:t>
            </a:r>
            <a:endParaRPr>
              <a:latin typeface="Gill Sans"/>
              <a:ea typeface="Gill Sans"/>
              <a:cs typeface="Gill Sans"/>
              <a:sym typeface="Gill Sans"/>
            </a:endParaRPr>
          </a:p>
        </p:txBody>
      </p:sp>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7"/>
          <p:cNvSpPr/>
          <p:nvPr/>
        </p:nvSpPr>
        <p:spPr>
          <a:xfrm>
            <a:off x="0" y="2514600"/>
            <a:ext cx="914400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dk1"/>
                </a:solidFill>
                <a:latin typeface="Gill Sans"/>
                <a:ea typeface="Gill Sans"/>
                <a:cs typeface="Gill Sans"/>
                <a:sym typeface="Gill Sans"/>
              </a:rPr>
              <a:t>ADMINISTRATIVE | TIMESHEETS</a:t>
            </a:r>
            <a:endParaRPr sz="4800">
              <a:solidFill>
                <a:schemeClr val="dk1"/>
              </a:solidFill>
              <a:latin typeface="Gill Sans"/>
              <a:ea typeface="Gill Sans"/>
              <a:cs typeface="Gill Sans"/>
              <a:sym typeface="Gill Sans"/>
            </a:endParaRPr>
          </a:p>
          <a:p>
            <a:pPr marL="0" marR="0" lvl="0" indent="0" algn="ctr" rtl="0">
              <a:spcBef>
                <a:spcPts val="0"/>
              </a:spcBef>
              <a:spcAft>
                <a:spcPts val="0"/>
              </a:spcAft>
              <a:buNone/>
            </a:pPr>
            <a:endParaRPr sz="48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US" sz="4800">
                <a:solidFill>
                  <a:schemeClr val="dk1"/>
                </a:solidFill>
                <a:latin typeface="Gill Sans"/>
                <a:ea typeface="Gill Sans"/>
                <a:cs typeface="Gill Sans"/>
                <a:sym typeface="Gill Sans"/>
              </a:rPr>
              <a:t>Rachel Ray</a:t>
            </a:r>
            <a:endParaRPr sz="48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8"/>
          <p:cNvSpPr txBox="1">
            <a:spLocks noGrp="1"/>
          </p:cNvSpPr>
          <p:nvPr>
            <p:ph type="title"/>
          </p:nvPr>
        </p:nvSpPr>
        <p:spPr>
          <a:xfrm>
            <a:off x="822960" y="609600"/>
            <a:ext cx="7543800" cy="14507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PAY PERIODS</a:t>
            </a:r>
            <a:endParaRPr sz="6000" i="0" u="none" strike="noStrike" cap="none">
              <a:solidFill>
                <a:schemeClr val="dk1"/>
              </a:solidFill>
              <a:latin typeface="Gill Sans"/>
              <a:ea typeface="Gill Sans"/>
              <a:cs typeface="Gill Sans"/>
              <a:sym typeface="Gill Sans"/>
            </a:endParaRPr>
          </a:p>
        </p:txBody>
      </p:sp>
      <p:sp>
        <p:nvSpPr>
          <p:cNvPr id="332" name="Google Shape;332;p48"/>
          <p:cNvSpPr txBox="1">
            <a:spLocks noGrp="1"/>
          </p:cNvSpPr>
          <p:nvPr>
            <p:ph type="body" idx="1"/>
          </p:nvPr>
        </p:nvSpPr>
        <p:spPr>
          <a:xfrm>
            <a:off x="822950" y="2154275"/>
            <a:ext cx="7543800" cy="3714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1</a:t>
            </a:r>
            <a:r>
              <a:rPr lang="en-US" sz="3200" i="0" u="none" strike="noStrike" cap="none" baseline="30000">
                <a:solidFill>
                  <a:schemeClr val="dk1"/>
                </a:solidFill>
                <a:latin typeface="Gill Sans"/>
                <a:ea typeface="Gill Sans"/>
                <a:cs typeface="Gill Sans"/>
                <a:sym typeface="Gill Sans"/>
              </a:rPr>
              <a:t>st  </a:t>
            </a:r>
            <a:r>
              <a:rPr lang="en-US" sz="3200" i="0" u="none" strike="noStrike" cap="none">
                <a:solidFill>
                  <a:schemeClr val="dk1"/>
                </a:solidFill>
                <a:latin typeface="Gill Sans"/>
                <a:ea typeface="Gill Sans"/>
                <a:cs typeface="Gill Sans"/>
                <a:sym typeface="Gill Sans"/>
              </a:rPr>
              <a:t>– 15</a:t>
            </a:r>
            <a:r>
              <a:rPr lang="en-US" sz="3200" i="0" u="none" strike="noStrike" cap="none" baseline="30000">
                <a:solidFill>
                  <a:schemeClr val="dk1"/>
                </a:solidFill>
                <a:latin typeface="Gill Sans"/>
                <a:ea typeface="Gill Sans"/>
                <a:cs typeface="Gill Sans"/>
                <a:sym typeface="Gill Sans"/>
              </a:rPr>
              <a:t>th</a:t>
            </a:r>
            <a:r>
              <a:rPr lang="en-US" sz="3200" i="0" u="none" strike="noStrike" cap="none">
                <a:solidFill>
                  <a:schemeClr val="dk1"/>
                </a:solidFill>
                <a:latin typeface="Gill Sans"/>
                <a:ea typeface="Gill Sans"/>
                <a:cs typeface="Gill Sans"/>
                <a:sym typeface="Gill Sans"/>
              </a:rPr>
              <a:t> </a:t>
            </a:r>
            <a:endParaRPr sz="3200" i="0" u="none" strike="noStrike" cap="none" baseline="30000">
              <a:solidFill>
                <a:schemeClr val="dk1"/>
              </a:solidFill>
              <a:latin typeface="Gill Sans"/>
              <a:ea typeface="Gill Sans"/>
              <a:cs typeface="Gill Sans"/>
              <a:sym typeface="Gill Sans"/>
            </a:endParaRPr>
          </a:p>
          <a:p>
            <a:pPr marL="285750" marR="0" lvl="0" indent="-28575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16</a:t>
            </a:r>
            <a:r>
              <a:rPr lang="en-US" sz="3200" i="0" u="none" strike="noStrike" cap="none" baseline="30000">
                <a:solidFill>
                  <a:schemeClr val="dk1"/>
                </a:solidFill>
                <a:latin typeface="Gill Sans"/>
                <a:ea typeface="Gill Sans"/>
                <a:cs typeface="Gill Sans"/>
                <a:sym typeface="Gill Sans"/>
              </a:rPr>
              <a:t>th</a:t>
            </a:r>
            <a:r>
              <a:rPr lang="en-US" sz="3200" i="0" u="none" strike="noStrike" cap="none">
                <a:solidFill>
                  <a:schemeClr val="dk1"/>
                </a:solidFill>
                <a:latin typeface="Gill Sans"/>
                <a:ea typeface="Gill Sans"/>
                <a:cs typeface="Gill Sans"/>
                <a:sym typeface="Gill Sans"/>
              </a:rPr>
              <a:t> – end of the month</a:t>
            </a:r>
            <a:endParaRPr>
              <a:latin typeface="Gill Sans"/>
              <a:ea typeface="Gill Sans"/>
              <a:cs typeface="Gill Sans"/>
              <a:sym typeface="Gill Sans"/>
            </a:endParaRPr>
          </a:p>
          <a:p>
            <a:pPr marL="285750" marR="0" lvl="0" indent="-28575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Sheet in folder tells you when these are due and when you will get paid. Write them down now.</a:t>
            </a:r>
            <a:endParaRPr sz="3200" i="0" u="none" strike="noStrike" cap="none">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9"/>
          <p:cNvSpPr txBox="1">
            <a:spLocks noGrp="1"/>
          </p:cNvSpPr>
          <p:nvPr>
            <p:ph type="title"/>
          </p:nvPr>
        </p:nvSpPr>
        <p:spPr>
          <a:xfrm>
            <a:off x="822960" y="533400"/>
            <a:ext cx="7543800" cy="14507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YOUR HOURS</a:t>
            </a:r>
            <a:endParaRPr sz="6000" i="0" u="none" strike="noStrike" cap="none">
              <a:solidFill>
                <a:schemeClr val="dk1"/>
              </a:solidFill>
              <a:latin typeface="Gill Sans"/>
              <a:ea typeface="Gill Sans"/>
              <a:cs typeface="Gill Sans"/>
              <a:sym typeface="Gill Sans"/>
            </a:endParaRPr>
          </a:p>
        </p:txBody>
      </p:sp>
      <p:sp>
        <p:nvSpPr>
          <p:cNvPr id="338" name="Google Shape;338;p49"/>
          <p:cNvSpPr txBox="1">
            <a:spLocks noGrp="1"/>
          </p:cNvSpPr>
          <p:nvPr>
            <p:ph type="body" idx="1"/>
          </p:nvPr>
        </p:nvSpPr>
        <p:spPr>
          <a:xfrm>
            <a:off x="822959" y="1845734"/>
            <a:ext cx="7543801" cy="40233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5 hrs class + 1 hr TTM + 1 hr Pedagogy +      0.5 hr Prep for TTM + Possible Grading Hours </a:t>
            </a:r>
            <a:endParaRPr sz="3200" i="0" u="none" strike="noStrike" cap="none">
              <a:solidFill>
                <a:schemeClr val="dk1"/>
              </a:solidFill>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Please do not work more than 8 hours in a day. If you happen to do that, can be paid for it, but should be rare.</a:t>
            </a:r>
            <a:endParaRPr>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Max hours per week (set by UT):</a:t>
            </a:r>
            <a:endParaRPr>
              <a:latin typeface="Gill Sans"/>
              <a:ea typeface="Gill Sans"/>
              <a:cs typeface="Gill Sans"/>
              <a:sym typeface="Gill Sans"/>
            </a:endParaRPr>
          </a:p>
          <a:p>
            <a:pPr marL="742950" marR="0" lvl="1" indent="-28575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20 hours a week </a:t>
            </a:r>
            <a:endParaRPr>
              <a:latin typeface="Gill Sans"/>
              <a:ea typeface="Gill Sans"/>
              <a:cs typeface="Gill Sans"/>
              <a:sym typeface="Gill Sans"/>
            </a:endParaRPr>
          </a:p>
          <a:p>
            <a:pPr marL="742950" marR="0" lvl="1" indent="-107950" algn="l" rtl="0">
              <a:spcBef>
                <a:spcPts val="560"/>
              </a:spcBef>
              <a:spcAft>
                <a:spcPts val="0"/>
              </a:spcAft>
              <a:buClr>
                <a:srgbClr val="3F3F3F"/>
              </a:buClr>
              <a:buSzPts val="2800"/>
              <a:buFont typeface="Arial"/>
              <a:buNone/>
            </a:pPr>
            <a:endParaRPr sz="2800" b="0" i="0" u="none" strike="noStrike" cap="none">
              <a:solidFill>
                <a:srgbClr val="3F3F3F"/>
              </a:solidFill>
              <a:latin typeface="Calibri"/>
              <a:ea typeface="Calibri"/>
              <a:cs typeface="Calibri"/>
              <a:sym typeface="Calibri"/>
            </a:endParaRPr>
          </a:p>
        </p:txBody>
      </p:sp>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0"/>
          <p:cNvSpPr txBox="1">
            <a:spLocks noGrp="1"/>
          </p:cNvSpPr>
          <p:nvPr>
            <p:ph type="title"/>
          </p:nvPr>
        </p:nvSpPr>
        <p:spPr>
          <a:xfrm>
            <a:off x="152400" y="394977"/>
            <a:ext cx="8839200" cy="14507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4800" i="0" u="none" strike="noStrike" cap="none">
                <a:solidFill>
                  <a:schemeClr val="dk1"/>
                </a:solidFill>
                <a:latin typeface="Gill Sans"/>
                <a:ea typeface="Gill Sans"/>
                <a:cs typeface="Gill Sans"/>
                <a:sym typeface="Gill Sans"/>
              </a:rPr>
              <a:t>FILLING OUT A TIMESHEET</a:t>
            </a:r>
            <a:endParaRPr sz="4800" i="0" u="none" strike="noStrike" cap="none">
              <a:solidFill>
                <a:schemeClr val="dk1"/>
              </a:solidFill>
              <a:latin typeface="Gill Sans"/>
              <a:ea typeface="Gill Sans"/>
              <a:cs typeface="Gill Sans"/>
              <a:sym typeface="Gill Sans"/>
            </a:endParaRPr>
          </a:p>
        </p:txBody>
      </p:sp>
      <p:sp>
        <p:nvSpPr>
          <p:cNvPr id="344" name="Google Shape;344;p50"/>
          <p:cNvSpPr txBox="1">
            <a:spLocks noGrp="1"/>
          </p:cNvSpPr>
          <p:nvPr>
            <p:ph type="body" idx="1"/>
          </p:nvPr>
        </p:nvSpPr>
        <p:spPr>
          <a:xfrm>
            <a:off x="822959" y="1845734"/>
            <a:ext cx="7543801" cy="40233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Arial"/>
                <a:ea typeface="Arial"/>
                <a:cs typeface="Arial"/>
                <a:sym typeface="Arial"/>
              </a:rPr>
              <a:t> </a:t>
            </a:r>
            <a:r>
              <a:rPr lang="en-US" sz="2960" i="0" u="none" strike="noStrike" cap="none">
                <a:solidFill>
                  <a:schemeClr val="dk1"/>
                </a:solidFill>
                <a:latin typeface="Gill Sans"/>
                <a:ea typeface="Gill Sans"/>
                <a:cs typeface="Gill Sans"/>
                <a:sym typeface="Gill Sans"/>
              </a:rPr>
              <a:t>Time increments:</a:t>
            </a:r>
            <a:endParaRPr sz="2960" i="0" u="none" strike="noStrike" cap="none">
              <a:solidFill>
                <a:schemeClr val="dk1"/>
              </a:solidFill>
              <a:latin typeface="Gill Sans"/>
              <a:ea typeface="Gill Sans"/>
              <a:cs typeface="Gill Sans"/>
              <a:sym typeface="Gill Sans"/>
            </a:endParaRPr>
          </a:p>
          <a:p>
            <a:pPr marL="742950" marR="0" lvl="1" indent="-285750" algn="l" rtl="0">
              <a:spcBef>
                <a:spcPts val="555"/>
              </a:spcBef>
              <a:spcAft>
                <a:spcPts val="0"/>
              </a:spcAft>
              <a:buClr>
                <a:schemeClr val="dk1"/>
              </a:buClr>
              <a:buSzPts val="2775"/>
              <a:buFont typeface="Gill Sans"/>
              <a:buChar char="•"/>
            </a:pPr>
            <a:r>
              <a:rPr lang="en-US" sz="2775" i="0" u="none" strike="noStrike" cap="none">
                <a:solidFill>
                  <a:schemeClr val="dk1"/>
                </a:solidFill>
                <a:latin typeface="Gill Sans"/>
                <a:ea typeface="Gill Sans"/>
                <a:cs typeface="Gill Sans"/>
                <a:sym typeface="Gill Sans"/>
              </a:rPr>
              <a:t>Record in 15 minute increments.</a:t>
            </a:r>
            <a:endParaRPr>
              <a:latin typeface="Gill Sans"/>
              <a:ea typeface="Gill Sans"/>
              <a:cs typeface="Gill Sans"/>
              <a:sym typeface="Gill Sans"/>
            </a:endParaRPr>
          </a:p>
          <a:p>
            <a:pPr marL="742950" marR="0" lvl="1" indent="-285750" algn="l" rtl="0">
              <a:spcBef>
                <a:spcPts val="555"/>
              </a:spcBef>
              <a:spcAft>
                <a:spcPts val="0"/>
              </a:spcAft>
              <a:buClr>
                <a:schemeClr val="dk1"/>
              </a:buClr>
              <a:buSzPts val="2775"/>
              <a:buFont typeface="Gill Sans"/>
              <a:buChar char="•"/>
            </a:pPr>
            <a:r>
              <a:rPr lang="en-US" sz="2775" i="0" u="none" strike="noStrike" cap="none">
                <a:solidFill>
                  <a:schemeClr val="dk1"/>
                </a:solidFill>
                <a:latin typeface="Gill Sans"/>
                <a:ea typeface="Gill Sans"/>
                <a:cs typeface="Gill Sans"/>
                <a:sym typeface="Gill Sans"/>
              </a:rPr>
              <a:t>15 minutes = 0.25 hour</a:t>
            </a:r>
            <a:endParaRPr>
              <a:latin typeface="Gill Sans"/>
              <a:ea typeface="Gill Sans"/>
              <a:cs typeface="Gill Sans"/>
              <a:sym typeface="Gill Sans"/>
            </a:endParaRPr>
          </a:p>
          <a:p>
            <a:pPr marL="742950" marR="0" lvl="1" indent="-285750" algn="l" rtl="0">
              <a:spcBef>
                <a:spcPts val="555"/>
              </a:spcBef>
              <a:spcAft>
                <a:spcPts val="0"/>
              </a:spcAft>
              <a:buClr>
                <a:schemeClr val="dk1"/>
              </a:buClr>
              <a:buSzPts val="2775"/>
              <a:buFont typeface="Gill Sans"/>
              <a:buChar char="•"/>
            </a:pPr>
            <a:r>
              <a:rPr lang="en-US" sz="2775" i="0" u="none" strike="noStrike" cap="none">
                <a:solidFill>
                  <a:schemeClr val="dk1"/>
                </a:solidFill>
                <a:latin typeface="Gill Sans"/>
                <a:ea typeface="Gill Sans"/>
                <a:cs typeface="Gill Sans"/>
                <a:sym typeface="Gill Sans"/>
              </a:rPr>
              <a:t>For example, if you worked 2 hours and 45 minutes, you would record 2.75 hours.</a:t>
            </a:r>
            <a:endParaRPr sz="2775" i="0" u="none" strike="noStrike" cap="none">
              <a:solidFill>
                <a:schemeClr val="dk1"/>
              </a:solidFill>
              <a:latin typeface="Gill Sans"/>
              <a:ea typeface="Gill Sans"/>
              <a:cs typeface="Gill Sans"/>
              <a:sym typeface="Gill Sans"/>
            </a:endParaRPr>
          </a:p>
          <a:p>
            <a:pPr marL="342900" marR="0" lvl="0" indent="-342900" algn="l" rtl="0">
              <a:spcBef>
                <a:spcPts val="592"/>
              </a:spcBef>
              <a:spcAft>
                <a:spcPts val="0"/>
              </a:spcAft>
              <a:buClr>
                <a:schemeClr val="dk1"/>
              </a:buClr>
              <a:buSzPts val="2960"/>
              <a:buFont typeface="Gill Sans"/>
              <a:buChar char="•"/>
            </a:pPr>
            <a:r>
              <a:rPr lang="en-US" sz="2960" i="0" u="none" strike="noStrike" cap="none">
                <a:solidFill>
                  <a:schemeClr val="dk1"/>
                </a:solidFill>
                <a:latin typeface="Gill Sans"/>
                <a:ea typeface="Gill Sans"/>
                <a:cs typeface="Gill Sans"/>
                <a:sym typeface="Gill Sans"/>
              </a:rPr>
              <a:t>Round up your numbers.</a:t>
            </a:r>
            <a:endParaRPr sz="2960" i="0" u="none" strike="noStrike" cap="none">
              <a:solidFill>
                <a:schemeClr val="dk1"/>
              </a:solidFill>
              <a:latin typeface="Gill Sans"/>
              <a:ea typeface="Gill Sans"/>
              <a:cs typeface="Gill Sans"/>
              <a:sym typeface="Gill Sans"/>
            </a:endParaRPr>
          </a:p>
          <a:p>
            <a:pPr marL="742950" marR="0" lvl="1" indent="-285750" algn="l" rtl="0">
              <a:spcBef>
                <a:spcPts val="555"/>
              </a:spcBef>
              <a:spcAft>
                <a:spcPts val="0"/>
              </a:spcAft>
              <a:buClr>
                <a:schemeClr val="dk1"/>
              </a:buClr>
              <a:buSzPts val="2775"/>
              <a:buFont typeface="Gill Sans"/>
              <a:buChar char="•"/>
            </a:pPr>
            <a:r>
              <a:rPr lang="en-US" sz="2775" i="0" u="none" strike="noStrike" cap="none">
                <a:solidFill>
                  <a:schemeClr val="dk1"/>
                </a:solidFill>
                <a:latin typeface="Gill Sans"/>
                <a:ea typeface="Gill Sans"/>
                <a:cs typeface="Gill Sans"/>
                <a:sym typeface="Gill Sans"/>
              </a:rPr>
              <a:t>For example, if you worked 2 hours and 20 minutes, put 2.5 hours- use your best judgment in general.</a:t>
            </a:r>
            <a:endParaRPr>
              <a:latin typeface="Gill Sans"/>
              <a:ea typeface="Gill Sans"/>
              <a:cs typeface="Gill Sans"/>
              <a:sym typeface="Gill Sans"/>
            </a:endParaRPr>
          </a:p>
          <a:p>
            <a:pPr marL="342900" marR="0" lvl="0" indent="-154940" algn="l" rtl="0">
              <a:spcBef>
                <a:spcPts val="592"/>
              </a:spcBef>
              <a:spcAft>
                <a:spcPts val="0"/>
              </a:spcAft>
              <a:buClr>
                <a:srgbClr val="3F3F3F"/>
              </a:buClr>
              <a:buSzPts val="2960"/>
              <a:buFont typeface="Arial"/>
              <a:buNone/>
            </a:pPr>
            <a:endParaRPr sz="2960" b="0" i="0" u="none" strike="noStrike" cap="none">
              <a:solidFill>
                <a:srgbClr val="3F3F3F"/>
              </a:solidFill>
              <a:latin typeface="Arial"/>
              <a:ea typeface="Arial"/>
              <a:cs typeface="Arial"/>
              <a:sym typeface="Arial"/>
            </a:endParaRPr>
          </a:p>
          <a:p>
            <a:pPr marL="457200" marR="0" lvl="1" indent="0" algn="l" rtl="0">
              <a:spcBef>
                <a:spcPts val="518"/>
              </a:spcBef>
              <a:spcAft>
                <a:spcPts val="0"/>
              </a:spcAft>
              <a:buClr>
                <a:srgbClr val="3F3F3F"/>
              </a:buClr>
              <a:buSzPts val="2590"/>
              <a:buFont typeface="Arial"/>
              <a:buNone/>
            </a:pPr>
            <a:endParaRPr sz="2590" b="0" i="0" u="none" strike="noStrike" cap="none">
              <a:solidFill>
                <a:srgbClr val="3F3F3F"/>
              </a:solidFill>
              <a:latin typeface="Calibri"/>
              <a:ea typeface="Calibri"/>
              <a:cs typeface="Calibri"/>
              <a:sym typeface="Calibri"/>
            </a:endParaRPr>
          </a:p>
        </p:txBody>
      </p:sp>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51"/>
          <p:cNvPicPr preferRelativeResize="0"/>
          <p:nvPr/>
        </p:nvPicPr>
        <p:blipFill rotWithShape="1">
          <a:blip r:embed="rId3">
            <a:alphaModFix/>
          </a:blip>
          <a:srcRect/>
          <a:stretch/>
        </p:blipFill>
        <p:spPr>
          <a:xfrm>
            <a:off x="0" y="685800"/>
            <a:ext cx="9144000" cy="5947233"/>
          </a:xfrm>
          <a:prstGeom prst="rect">
            <a:avLst/>
          </a:prstGeom>
          <a:noFill/>
          <a:ln>
            <a:noFill/>
          </a:ln>
        </p:spPr>
      </p:pic>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2"/>
          <p:cNvSpPr txBox="1">
            <a:spLocks noGrp="1"/>
          </p:cNvSpPr>
          <p:nvPr>
            <p:ph type="body" idx="1"/>
          </p:nvPr>
        </p:nvSpPr>
        <p:spPr>
          <a:xfrm>
            <a:off x="609600" y="1759125"/>
            <a:ext cx="7835100" cy="38484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10000"/>
              </a:lnSpc>
              <a:spcBef>
                <a:spcPts val="0"/>
              </a:spcBef>
              <a:spcAft>
                <a:spcPts val="0"/>
              </a:spcAft>
              <a:buClr>
                <a:schemeClr val="dk1"/>
              </a:buClr>
              <a:buSzPts val="3000"/>
              <a:buFont typeface="Gill Sans"/>
              <a:buChar char="•"/>
            </a:pPr>
            <a:r>
              <a:rPr lang="en-US" sz="3000" i="0" u="none" strike="noStrike" cap="none">
                <a:solidFill>
                  <a:schemeClr val="dk1"/>
                </a:solidFill>
                <a:latin typeface="Gill Sans"/>
                <a:ea typeface="Gill Sans"/>
                <a:cs typeface="Gill Sans"/>
                <a:sym typeface="Gill Sans"/>
              </a:rPr>
              <a:t>Don’t put anything in the “Absent Time” rows.</a:t>
            </a:r>
            <a:endParaRPr sz="3000" i="0" u="none" strike="noStrike" cap="none">
              <a:solidFill>
                <a:schemeClr val="dk1"/>
              </a:solidFill>
              <a:latin typeface="Gill Sans"/>
              <a:ea typeface="Gill Sans"/>
              <a:cs typeface="Gill Sans"/>
              <a:sym typeface="Gill Sans"/>
            </a:endParaRPr>
          </a:p>
          <a:p>
            <a:pPr marL="342900" marR="0" lvl="0" indent="-330200" algn="l" rtl="0">
              <a:lnSpc>
                <a:spcPct val="110000"/>
              </a:lnSpc>
              <a:spcBef>
                <a:spcPts val="640"/>
              </a:spcBef>
              <a:spcAft>
                <a:spcPts val="0"/>
              </a:spcAft>
              <a:buClr>
                <a:schemeClr val="dk1"/>
              </a:buClr>
              <a:buSzPts val="3000"/>
              <a:buFont typeface="Gill Sans"/>
              <a:buChar char="•"/>
            </a:pPr>
            <a:r>
              <a:rPr lang="en-US" sz="3000" i="0" u="none" strike="noStrike" cap="none">
                <a:solidFill>
                  <a:schemeClr val="dk1"/>
                </a:solidFill>
                <a:latin typeface="Gill Sans"/>
                <a:ea typeface="Gill Sans"/>
                <a:cs typeface="Gill Sans"/>
                <a:sym typeface="Gill Sans"/>
              </a:rPr>
              <a:t>Leave the remarks section empty. Email me if you have any comments for your time sheets.</a:t>
            </a:r>
            <a:endParaRPr sz="3000" i="0" u="none" strike="noStrike" cap="none">
              <a:solidFill>
                <a:schemeClr val="dk1"/>
              </a:solidFill>
              <a:latin typeface="Gill Sans"/>
              <a:ea typeface="Gill Sans"/>
              <a:cs typeface="Gill Sans"/>
              <a:sym typeface="Gill Sans"/>
            </a:endParaRPr>
          </a:p>
          <a:p>
            <a:pPr marL="342900" marR="0" lvl="0" indent="-330200" algn="l" rtl="0">
              <a:lnSpc>
                <a:spcPct val="110000"/>
              </a:lnSpc>
              <a:spcBef>
                <a:spcPts val="640"/>
              </a:spcBef>
              <a:spcAft>
                <a:spcPts val="0"/>
              </a:spcAft>
              <a:buClr>
                <a:schemeClr val="dk1"/>
              </a:buClr>
              <a:buSzPts val="3000"/>
              <a:buFont typeface="Gill Sans"/>
              <a:buChar char="•"/>
            </a:pPr>
            <a:r>
              <a:rPr lang="en-US" sz="3000" i="0" u="none" strike="noStrike" cap="none">
                <a:solidFill>
                  <a:schemeClr val="dk1"/>
                </a:solidFill>
                <a:latin typeface="Gill Sans"/>
                <a:ea typeface="Gill Sans"/>
                <a:cs typeface="Gill Sans"/>
                <a:sym typeface="Gill Sans"/>
              </a:rPr>
              <a:t>Come see me personally so that I can check your hours in front of you (or you may have to make several trips to fix your time sheet).</a:t>
            </a:r>
            <a:endParaRPr sz="3000" i="0" u="none" strike="noStrike" cap="none">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a:spLocks noGrp="1"/>
          </p:cNvSpPr>
          <p:nvPr>
            <p:ph type="body" idx="1"/>
          </p:nvPr>
        </p:nvSpPr>
        <p:spPr>
          <a:xfrm>
            <a:off x="685800" y="1593400"/>
            <a:ext cx="7664700" cy="35898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ts val="3000"/>
              <a:buFont typeface="Arial"/>
              <a:buChar char="•"/>
            </a:pPr>
            <a:r>
              <a:rPr lang="en-US" sz="3000" i="0" u="none" strike="noStrike" cap="none">
                <a:solidFill>
                  <a:schemeClr val="dk1"/>
                </a:solidFill>
                <a:latin typeface="Gill Sans"/>
                <a:ea typeface="Gill Sans"/>
                <a:cs typeface="Gill Sans"/>
                <a:sym typeface="Gill Sans"/>
              </a:rPr>
              <a:t>Time sheets not fixed in time or not turned in on time </a:t>
            </a:r>
            <a:r>
              <a:rPr lang="en-US" sz="3000" b="1" i="0" u="none" strike="noStrike" cap="none">
                <a:solidFill>
                  <a:schemeClr val="dk1"/>
                </a:solidFill>
                <a:latin typeface="Gill Sans"/>
                <a:ea typeface="Gill Sans"/>
                <a:cs typeface="Gill Sans"/>
                <a:sym typeface="Gill Sans"/>
              </a:rPr>
              <a:t>will be processed when the next time sheets are due.</a:t>
            </a:r>
            <a:endParaRPr sz="3000">
              <a:latin typeface="Gill Sans"/>
              <a:ea typeface="Gill Sans"/>
              <a:cs typeface="Gill Sans"/>
              <a:sym typeface="Gill Sans"/>
            </a:endParaRPr>
          </a:p>
          <a:p>
            <a:pPr marL="342900" marR="0" lvl="0" indent="-330200" algn="l" rtl="0">
              <a:lnSpc>
                <a:spcPct val="100000"/>
              </a:lnSpc>
              <a:spcBef>
                <a:spcPts val="640"/>
              </a:spcBef>
              <a:spcAft>
                <a:spcPts val="0"/>
              </a:spcAft>
              <a:buClr>
                <a:schemeClr val="dk1"/>
              </a:buClr>
              <a:buSzPts val="3000"/>
              <a:buFont typeface="Gill Sans"/>
              <a:buChar char="•"/>
            </a:pPr>
            <a:r>
              <a:rPr lang="en-US" sz="3000" i="0" u="none" strike="noStrike" cap="none">
                <a:solidFill>
                  <a:schemeClr val="dk1"/>
                </a:solidFill>
                <a:latin typeface="Gill Sans"/>
                <a:ea typeface="Gill Sans"/>
                <a:cs typeface="Gill Sans"/>
                <a:sym typeface="Gill Sans"/>
              </a:rPr>
              <a:t>Blue or black ink only.</a:t>
            </a:r>
            <a:endParaRPr sz="3000">
              <a:latin typeface="Gill Sans"/>
              <a:ea typeface="Gill Sans"/>
              <a:cs typeface="Gill Sans"/>
              <a:sym typeface="Gill Sans"/>
            </a:endParaRPr>
          </a:p>
          <a:p>
            <a:pPr marL="342900" marR="0" lvl="0" indent="-330200" algn="l" rtl="0">
              <a:lnSpc>
                <a:spcPct val="100000"/>
              </a:lnSpc>
              <a:spcBef>
                <a:spcPts val="640"/>
              </a:spcBef>
              <a:spcAft>
                <a:spcPts val="0"/>
              </a:spcAft>
              <a:buClr>
                <a:schemeClr val="dk1"/>
              </a:buClr>
              <a:buSzPts val="3000"/>
              <a:buFont typeface="Gill Sans"/>
              <a:buChar char="•"/>
            </a:pPr>
            <a:r>
              <a:rPr lang="en-US" sz="3000" i="0" u="none" strike="noStrike" cap="none">
                <a:solidFill>
                  <a:schemeClr val="dk1"/>
                </a:solidFill>
                <a:latin typeface="Gill Sans"/>
                <a:ea typeface="Gill Sans"/>
                <a:cs typeface="Gill Sans"/>
                <a:sym typeface="Gill Sans"/>
              </a:rPr>
              <a:t>You must sign your time sheet for it to be valid.</a:t>
            </a:r>
            <a:endParaRPr sz="3000">
              <a:latin typeface="Gill Sans"/>
              <a:ea typeface="Gill Sans"/>
              <a:cs typeface="Gill Sans"/>
              <a:sym typeface="Gill Sans"/>
            </a:endParaRPr>
          </a:p>
          <a:p>
            <a:pPr marL="342900" marR="0" lvl="0" indent="-330200" algn="l" rtl="0">
              <a:lnSpc>
                <a:spcPct val="100000"/>
              </a:lnSpc>
              <a:spcBef>
                <a:spcPts val="640"/>
              </a:spcBef>
              <a:spcAft>
                <a:spcPts val="0"/>
              </a:spcAft>
              <a:buClr>
                <a:schemeClr val="dk1"/>
              </a:buClr>
              <a:buSzPts val="3000"/>
              <a:buFont typeface="Gill Sans"/>
              <a:buChar char="•"/>
            </a:pPr>
            <a:r>
              <a:rPr lang="en-US" sz="3000" i="0" u="none" strike="noStrike" cap="none">
                <a:solidFill>
                  <a:schemeClr val="dk1"/>
                </a:solidFill>
                <a:latin typeface="Gill Sans"/>
                <a:ea typeface="Gill Sans"/>
                <a:cs typeface="Gill Sans"/>
                <a:sym typeface="Gill Sans"/>
              </a:rPr>
              <a:t>If you make a mistake, simply cross out the mistake, put the correction next it, and initial.</a:t>
            </a:r>
            <a:endParaRPr sz="3000" i="0" u="none" strike="noStrike" cap="none">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4"/>
          <p:cNvSpPr txBox="1">
            <a:spLocks noGrp="1"/>
          </p:cNvSpPr>
          <p:nvPr>
            <p:ph type="body" idx="1"/>
          </p:nvPr>
        </p:nvSpPr>
        <p:spPr>
          <a:xfrm>
            <a:off x="822959" y="1845734"/>
            <a:ext cx="7543801" cy="402336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i="0" u="none" strike="noStrike" cap="none">
                <a:solidFill>
                  <a:schemeClr val="dk1"/>
                </a:solidFill>
                <a:latin typeface="Gill Sans"/>
                <a:ea typeface="Gill Sans"/>
                <a:cs typeface="Gill Sans"/>
                <a:sym typeface="Gill Sans"/>
              </a:rPr>
              <a:t>You MUST complete your weekly report, allowing me to check your hours. </a:t>
            </a:r>
            <a:endParaRPr sz="3000" i="0" u="none" strike="noStrike" cap="none">
              <a:solidFill>
                <a:schemeClr val="dk1"/>
              </a:solidFill>
              <a:latin typeface="Gill Sans"/>
              <a:ea typeface="Gill Sans"/>
              <a:cs typeface="Gill Sans"/>
              <a:sym typeface="Gill Sans"/>
            </a:endParaRPr>
          </a:p>
          <a:p>
            <a:pPr marL="342900" marR="0" lvl="0" indent="-342900" algn="l" rtl="0">
              <a:lnSpc>
                <a:spcPct val="90000"/>
              </a:lnSpc>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BEFORE they are due at </a:t>
            </a:r>
            <a:r>
              <a:rPr lang="en-US">
                <a:solidFill>
                  <a:schemeClr val="dk1"/>
                </a:solidFill>
                <a:latin typeface="Gill Sans"/>
                <a:ea typeface="Gill Sans"/>
                <a:cs typeface="Gill Sans"/>
                <a:sym typeface="Gill Sans"/>
              </a:rPr>
              <a:t>3</a:t>
            </a:r>
            <a:r>
              <a:rPr lang="en-US" sz="3200" i="0" u="none" strike="noStrike" cap="none">
                <a:solidFill>
                  <a:schemeClr val="dk1"/>
                </a:solidFill>
                <a:latin typeface="Gill Sans"/>
                <a:ea typeface="Gill Sans"/>
                <a:cs typeface="Gill Sans"/>
                <a:sym typeface="Gill Sans"/>
              </a:rPr>
              <a:t> pm, bring your timesheet in to me, I will check it, sign off if it is okay, and turn it in for you</a:t>
            </a:r>
            <a:endParaRPr>
              <a:latin typeface="Gill Sans"/>
              <a:ea typeface="Gill Sans"/>
              <a:cs typeface="Gill Sans"/>
              <a:sym typeface="Gill Sans"/>
            </a:endParaRPr>
          </a:p>
          <a:p>
            <a:pPr marL="342900" marR="0" lvl="0" indent="-342900" algn="l" rtl="0">
              <a:lnSpc>
                <a:spcPct val="90000"/>
              </a:lnSpc>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You can turn it in anytime (even the day before) as long as it is before 5 and you aren’t working anymore for that day.</a:t>
            </a:r>
            <a:endParaRPr sz="3000" i="0" u="none" strike="noStrike" cap="none">
              <a:solidFill>
                <a:schemeClr val="dk1"/>
              </a:solidFill>
              <a:latin typeface="Gill Sans"/>
              <a:ea typeface="Gill Sans"/>
              <a:cs typeface="Gill Sans"/>
              <a:sym typeface="Gill Sans"/>
            </a:endParaRPr>
          </a:p>
          <a:p>
            <a:pPr marL="342900" marR="0" lvl="0" indent="-139700" algn="l" rtl="0">
              <a:lnSpc>
                <a:spcPct val="90000"/>
              </a:lnSpc>
              <a:spcBef>
                <a:spcPts val="640"/>
              </a:spcBef>
              <a:spcAft>
                <a:spcPts val="0"/>
              </a:spcAft>
              <a:buClr>
                <a:srgbClr val="3F3F3F"/>
              </a:buClr>
              <a:buSzPts val="3200"/>
              <a:buFont typeface="Arial"/>
              <a:buNone/>
            </a:pPr>
            <a:endParaRPr sz="3200" i="0" u="none" strike="noStrike" cap="none">
              <a:solidFill>
                <a:srgbClr val="3F3F3F"/>
              </a:solidFill>
              <a:latin typeface="Gill Sans"/>
              <a:ea typeface="Gill Sans"/>
              <a:cs typeface="Gill Sans"/>
              <a:sym typeface="Gill Sans"/>
            </a:endParaRPr>
          </a:p>
          <a:p>
            <a:pPr marL="457200" marR="0" lvl="1" indent="0" algn="l" rtl="0">
              <a:lnSpc>
                <a:spcPct val="90000"/>
              </a:lnSpc>
              <a:spcBef>
                <a:spcPts val="560"/>
              </a:spcBef>
              <a:spcAft>
                <a:spcPts val="0"/>
              </a:spcAft>
              <a:buClr>
                <a:srgbClr val="3F3F3F"/>
              </a:buClr>
              <a:buSzPts val="2800"/>
              <a:buFont typeface="Arial"/>
              <a:buNone/>
            </a:pPr>
            <a:endParaRPr sz="2800" i="0" u="none" strike="noStrike" cap="none">
              <a:solidFill>
                <a:srgbClr val="3F3F3F"/>
              </a:solidFill>
              <a:latin typeface="Gill Sans"/>
              <a:ea typeface="Gill Sans"/>
              <a:cs typeface="Gill Sans"/>
              <a:sym typeface="Gill Sans"/>
            </a:endParaRPr>
          </a:p>
        </p:txBody>
      </p:sp>
      <p:sp>
        <p:nvSpPr>
          <p:cNvPr id="365" name="Google Shape;365;p54"/>
          <p:cNvSpPr txBox="1"/>
          <p:nvPr/>
        </p:nvSpPr>
        <p:spPr>
          <a:xfrm>
            <a:off x="152400" y="394977"/>
            <a:ext cx="8839200" cy="14507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4800">
                <a:solidFill>
                  <a:schemeClr val="dk1"/>
                </a:solidFill>
                <a:latin typeface="Gill Sans"/>
                <a:ea typeface="Gill Sans"/>
                <a:cs typeface="Gill Sans"/>
                <a:sym typeface="Gill Sans"/>
              </a:rPr>
              <a:t>FILLING OUT A TIMESHEET</a:t>
            </a:r>
            <a:endParaRPr sz="48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a:solidFill>
                  <a:schemeClr val="dk1"/>
                </a:solidFill>
                <a:latin typeface="Gill Sans"/>
                <a:ea typeface="Gill Sans"/>
                <a:cs typeface="Gill Sans"/>
                <a:sym typeface="Gill Sans"/>
              </a:rPr>
              <a:t>First Timesheet! </a:t>
            </a:r>
            <a:endParaRPr sz="4400" i="0" u="none" strike="noStrike" cap="none">
              <a:solidFill>
                <a:schemeClr val="dk1"/>
              </a:solidFill>
              <a:latin typeface="Gill Sans"/>
              <a:ea typeface="Gill Sans"/>
              <a:cs typeface="Gill Sans"/>
              <a:sym typeface="Gill Sans"/>
            </a:endParaRPr>
          </a:p>
        </p:txBody>
      </p:sp>
      <p:sp>
        <p:nvSpPr>
          <p:cNvPr id="371" name="Google Shape;371;p55"/>
          <p:cNvSpPr txBox="1">
            <a:spLocks noGrp="1"/>
          </p:cNvSpPr>
          <p:nvPr>
            <p:ph type="body" idx="1"/>
          </p:nvPr>
        </p:nvSpPr>
        <p:spPr>
          <a:xfrm>
            <a:off x="822950" y="2307249"/>
            <a:ext cx="7543800" cy="35619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0"/>
              </a:spcBef>
              <a:spcAft>
                <a:spcPts val="0"/>
              </a:spcAft>
              <a:buNone/>
            </a:pPr>
            <a:endParaRPr sz="3000" i="0" u="none" strike="noStrike" cap="none">
              <a:solidFill>
                <a:schemeClr val="dk1"/>
              </a:solidFill>
              <a:latin typeface="Gill Sans"/>
              <a:ea typeface="Gill Sans"/>
              <a:cs typeface="Gill Sans"/>
              <a:sym typeface="Gill Sans"/>
            </a:endParaRPr>
          </a:p>
          <a:p>
            <a:pPr marL="342900" marR="0" lvl="0" indent="-342900" algn="l" rtl="0">
              <a:spcBef>
                <a:spcPts val="640"/>
              </a:spcBef>
              <a:spcAft>
                <a:spcPts val="0"/>
              </a:spcAft>
              <a:buClr>
                <a:schemeClr val="dk1"/>
              </a:buClr>
              <a:buSzPts val="3200"/>
              <a:buFont typeface="Arial"/>
              <a:buChar char="•"/>
            </a:pPr>
            <a:r>
              <a:rPr lang="en-US" sz="3200" i="0" u="none" strike="noStrike" cap="none">
                <a:solidFill>
                  <a:schemeClr val="dk1"/>
                </a:solidFill>
                <a:latin typeface="Gill Sans"/>
                <a:ea typeface="Gill Sans"/>
                <a:cs typeface="Gill Sans"/>
                <a:sym typeface="Gill Sans"/>
              </a:rPr>
              <a:t>Timesheet is due September </a:t>
            </a:r>
            <a:r>
              <a:rPr lang="en-US">
                <a:solidFill>
                  <a:schemeClr val="dk1"/>
                </a:solidFill>
                <a:latin typeface="Gill Sans"/>
                <a:ea typeface="Gill Sans"/>
                <a:cs typeface="Gill Sans"/>
                <a:sym typeface="Gill Sans"/>
              </a:rPr>
              <a:t>4</a:t>
            </a:r>
            <a:r>
              <a:rPr lang="en-US" baseline="30000">
                <a:solidFill>
                  <a:schemeClr val="dk1"/>
                </a:solidFill>
                <a:latin typeface="Gill Sans"/>
                <a:ea typeface="Gill Sans"/>
                <a:cs typeface="Gill Sans"/>
                <a:sym typeface="Gill Sans"/>
              </a:rPr>
              <a:t>th</a:t>
            </a:r>
            <a:r>
              <a:rPr lang="en-US" sz="3200" i="0" u="none" strike="noStrike" cap="none">
                <a:solidFill>
                  <a:schemeClr val="dk1"/>
                </a:solidFill>
                <a:latin typeface="Gill Sans"/>
                <a:ea typeface="Gill Sans"/>
                <a:cs typeface="Gill Sans"/>
                <a:sym typeface="Gill Sans"/>
              </a:rPr>
              <a:t> by 3 pm for the pay period August 16</a:t>
            </a:r>
            <a:r>
              <a:rPr lang="en-US" sz="3200" i="0" u="none" strike="noStrike" cap="none" baseline="30000">
                <a:solidFill>
                  <a:schemeClr val="dk1"/>
                </a:solidFill>
                <a:latin typeface="Gill Sans"/>
                <a:ea typeface="Gill Sans"/>
                <a:cs typeface="Gill Sans"/>
                <a:sym typeface="Gill Sans"/>
              </a:rPr>
              <a:t>th</a:t>
            </a:r>
            <a:r>
              <a:rPr lang="en-US" sz="3200" i="0" u="none" strike="noStrike" cap="none">
                <a:solidFill>
                  <a:schemeClr val="dk1"/>
                </a:solidFill>
                <a:latin typeface="Gill Sans"/>
                <a:ea typeface="Gill Sans"/>
                <a:cs typeface="Gill Sans"/>
                <a:sym typeface="Gill Sans"/>
              </a:rPr>
              <a:t>- 31</a:t>
            </a:r>
            <a:r>
              <a:rPr lang="en-US" sz="3200" i="0" u="none" strike="noStrike" cap="none" baseline="30000">
                <a:solidFill>
                  <a:schemeClr val="dk1"/>
                </a:solidFill>
                <a:latin typeface="Gill Sans"/>
                <a:ea typeface="Gill Sans"/>
                <a:cs typeface="Gill Sans"/>
                <a:sym typeface="Gill Sans"/>
              </a:rPr>
              <a:t>st</a:t>
            </a:r>
            <a:r>
              <a:rPr lang="en-US" sz="3200" b="0" i="0" u="none" strike="noStrike" cap="none">
                <a:solidFill>
                  <a:schemeClr val="dk1"/>
                </a:solidFill>
                <a:latin typeface="Arial"/>
                <a:ea typeface="Arial"/>
                <a:cs typeface="Arial"/>
                <a:sym typeface="Arial"/>
              </a:rPr>
              <a:t> </a:t>
            </a:r>
            <a:endParaRPr sz="3000" b="0" i="0" u="none" strike="noStrike" cap="none">
              <a:solidFill>
                <a:schemeClr val="dk1"/>
              </a:solidFill>
              <a:latin typeface="Arial"/>
              <a:ea typeface="Arial"/>
              <a:cs typeface="Arial"/>
              <a:sym typeface="Arial"/>
            </a:endParaRPr>
          </a:p>
          <a:p>
            <a:pPr marL="342900" marR="0" lvl="0" indent="-139700" algn="l" rtl="0">
              <a:spcBef>
                <a:spcPts val="640"/>
              </a:spcBef>
              <a:spcAft>
                <a:spcPts val="0"/>
              </a:spcAft>
              <a:buClr>
                <a:srgbClr val="3F3F3F"/>
              </a:buClr>
              <a:buSzPts val="3200"/>
              <a:buFont typeface="Arial"/>
              <a:buNone/>
            </a:pPr>
            <a:endParaRPr sz="3200" b="0" i="0" u="none" strike="noStrike" cap="none">
              <a:solidFill>
                <a:srgbClr val="3F3F3F"/>
              </a:solidFill>
              <a:latin typeface="Arial"/>
              <a:ea typeface="Arial"/>
              <a:cs typeface="Arial"/>
              <a:sym typeface="Arial"/>
            </a:endParaRPr>
          </a:p>
          <a:p>
            <a:pPr marL="342900" marR="0" lvl="0" indent="-139700" algn="l" rtl="0">
              <a:spcBef>
                <a:spcPts val="640"/>
              </a:spcBef>
              <a:spcAft>
                <a:spcPts val="0"/>
              </a:spcAft>
              <a:buClr>
                <a:srgbClr val="3F3F3F"/>
              </a:buClr>
              <a:buSzPts val="3200"/>
              <a:buFont typeface="Arial"/>
              <a:buNone/>
            </a:pPr>
            <a:endParaRPr sz="3200" b="0" i="0" u="none" strike="noStrike" cap="none">
              <a:solidFill>
                <a:srgbClr val="3F3F3F"/>
              </a:solidFill>
              <a:latin typeface="Arial"/>
              <a:ea typeface="Arial"/>
              <a:cs typeface="Arial"/>
              <a:sym typeface="Arial"/>
            </a:endParaRPr>
          </a:p>
          <a:p>
            <a:pPr marL="457200" marR="0" lvl="1" indent="0" algn="l" rtl="0">
              <a:spcBef>
                <a:spcPts val="560"/>
              </a:spcBef>
              <a:spcAft>
                <a:spcPts val="0"/>
              </a:spcAft>
              <a:buClr>
                <a:srgbClr val="3F3F3F"/>
              </a:buClr>
              <a:buSzPts val="2800"/>
              <a:buFont typeface="Arial"/>
              <a:buNone/>
            </a:pPr>
            <a:endParaRPr sz="2800" b="0" i="0" u="none" strike="noStrike" cap="none">
              <a:solidFill>
                <a:srgbClr val="3F3F3F"/>
              </a:solidFill>
              <a:latin typeface="Calibri"/>
              <a:ea typeface="Calibri"/>
              <a:cs typeface="Calibri"/>
              <a:sym typeface="Calibri"/>
            </a:endParaRPr>
          </a:p>
        </p:txBody>
      </p:sp>
    </p:spTree>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6"/>
          <p:cNvSpPr/>
          <p:nvPr/>
        </p:nvSpPr>
        <p:spPr>
          <a:xfrm>
            <a:off x="0" y="2514600"/>
            <a:ext cx="914400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dk1"/>
                </a:solidFill>
                <a:latin typeface="Gill Sans"/>
                <a:ea typeface="Gill Sans"/>
                <a:cs typeface="Gill Sans"/>
                <a:sym typeface="Gill Sans"/>
              </a:rPr>
              <a:t>ADMINISTRATIVE | LAB SAFETY</a:t>
            </a:r>
            <a:endParaRPr sz="4800">
              <a:solidFill>
                <a:schemeClr val="dk1"/>
              </a:solidFill>
              <a:latin typeface="Gill Sans"/>
              <a:ea typeface="Gill Sans"/>
              <a:cs typeface="Gill Sans"/>
              <a:sym typeface="Gill Sans"/>
            </a:endParaRPr>
          </a:p>
          <a:p>
            <a:pPr marL="0" marR="0" lvl="0" indent="0" algn="ctr" rtl="0">
              <a:spcBef>
                <a:spcPts val="0"/>
              </a:spcBef>
              <a:spcAft>
                <a:spcPts val="0"/>
              </a:spcAft>
              <a:buNone/>
            </a:pPr>
            <a:endParaRPr sz="48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US" sz="3000">
                <a:solidFill>
                  <a:schemeClr val="dk1"/>
                </a:solidFill>
                <a:latin typeface="Gill Sans"/>
                <a:ea typeface="Gill Sans"/>
                <a:cs typeface="Gill Sans"/>
                <a:sym typeface="Gill Sans"/>
              </a:rPr>
              <a:t>Rachel Ray</a:t>
            </a:r>
            <a:endParaRPr sz="30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p:nvPr/>
        </p:nvSpPr>
        <p:spPr>
          <a:xfrm>
            <a:off x="0" y="266700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Arial"/>
              <a:buNone/>
            </a:pPr>
            <a:r>
              <a:rPr lang="en-US" sz="4800" i="0" u="none" strike="noStrike" cap="none">
                <a:solidFill>
                  <a:schemeClr val="dk1"/>
                </a:solidFill>
                <a:latin typeface="Gill Sans"/>
                <a:ea typeface="Gill Sans"/>
                <a:cs typeface="Gill Sans"/>
                <a:sym typeface="Gill Sans"/>
              </a:rPr>
              <a:t>WHAT DID YOUR LAs DO </a:t>
            </a:r>
            <a:br>
              <a:rPr lang="en-US" sz="4800" i="0" u="none" strike="noStrike" cap="none">
                <a:solidFill>
                  <a:schemeClr val="dk1"/>
                </a:solidFill>
                <a:latin typeface="Gill Sans"/>
                <a:ea typeface="Gill Sans"/>
                <a:cs typeface="Gill Sans"/>
                <a:sym typeface="Gill Sans"/>
              </a:rPr>
            </a:br>
            <a:r>
              <a:rPr lang="en-US" sz="4800" i="0" u="none" strike="noStrike" cap="none">
                <a:solidFill>
                  <a:schemeClr val="dk1"/>
                </a:solidFill>
                <a:latin typeface="Gill Sans"/>
                <a:ea typeface="Gill Sans"/>
                <a:cs typeface="Gill Sans"/>
                <a:sym typeface="Gill Sans"/>
              </a:rPr>
              <a:t>THAT WAS NOT EFFECTIVE?</a:t>
            </a:r>
            <a:endParaRPr>
              <a:latin typeface="Gill Sans"/>
              <a:ea typeface="Gill Sans"/>
              <a:cs typeface="Gill Sans"/>
              <a:sym typeface="Gill Sans"/>
            </a:endParaRPr>
          </a:p>
        </p:txBody>
      </p:sp>
    </p:spTree>
  </p:cSld>
  <p:clrMapOvr>
    <a:masterClrMapping/>
  </p:clrMapOvr>
  <p:transitio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LOCATIONS</a:t>
            </a:r>
            <a:endParaRPr sz="6000" i="0" u="none" strike="noStrike" cap="none">
              <a:solidFill>
                <a:schemeClr val="dk1"/>
              </a:solidFill>
              <a:latin typeface="Gill Sans"/>
              <a:ea typeface="Gill Sans"/>
              <a:cs typeface="Gill Sans"/>
              <a:sym typeface="Gill Sans"/>
            </a:endParaRPr>
          </a:p>
        </p:txBody>
      </p:sp>
      <p:sp>
        <p:nvSpPr>
          <p:cNvPr id="382" name="Google Shape;382;p57"/>
          <p:cNvSpPr txBox="1">
            <a:spLocks noGrp="1"/>
          </p:cNvSpPr>
          <p:nvPr>
            <p:ph type="body" idx="1"/>
          </p:nvPr>
        </p:nvSpPr>
        <p:spPr>
          <a:xfrm>
            <a:off x="822960" y="2007099"/>
            <a:ext cx="7543801" cy="4023360"/>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rgbClr val="3F3F3F"/>
              </a:buClr>
              <a:buSzPts val="2960"/>
              <a:buFont typeface="Gill Sans"/>
              <a:buChar char="•"/>
            </a:pPr>
            <a:r>
              <a:rPr lang="en-US" sz="2960" i="0" u="none" strike="noStrike" cap="none">
                <a:solidFill>
                  <a:srgbClr val="3F3F3F"/>
                </a:solidFill>
                <a:latin typeface="Gill Sans"/>
                <a:ea typeface="Gill Sans"/>
                <a:cs typeface="Gill Sans"/>
                <a:sym typeface="Gill Sans"/>
              </a:rPr>
              <a:t>Broken Glass container</a:t>
            </a:r>
            <a:endParaRPr>
              <a:latin typeface="Gill Sans"/>
              <a:ea typeface="Gill Sans"/>
              <a:cs typeface="Gill Sans"/>
              <a:sym typeface="Gill Sans"/>
            </a:endParaRPr>
          </a:p>
          <a:p>
            <a:pPr marL="285750" marR="0" lvl="0" indent="-285750" algn="l" rtl="0">
              <a:lnSpc>
                <a:spcPct val="90000"/>
              </a:lnSpc>
              <a:spcBef>
                <a:spcPts val="592"/>
              </a:spcBef>
              <a:spcAft>
                <a:spcPts val="0"/>
              </a:spcAft>
              <a:buClr>
                <a:srgbClr val="3F3F3F"/>
              </a:buClr>
              <a:buSzPts val="2960"/>
              <a:buFont typeface="Gill Sans"/>
              <a:buChar char="•"/>
            </a:pPr>
            <a:r>
              <a:rPr lang="en-US" sz="2960" i="0" u="none" strike="noStrike" cap="none">
                <a:solidFill>
                  <a:srgbClr val="3F3F3F"/>
                </a:solidFill>
                <a:latin typeface="Gill Sans"/>
                <a:ea typeface="Gill Sans"/>
                <a:cs typeface="Gill Sans"/>
                <a:sym typeface="Gill Sans"/>
              </a:rPr>
              <a:t>Eye wash station</a:t>
            </a:r>
            <a:endParaRPr>
              <a:latin typeface="Gill Sans"/>
              <a:ea typeface="Gill Sans"/>
              <a:cs typeface="Gill Sans"/>
              <a:sym typeface="Gill Sans"/>
            </a:endParaRPr>
          </a:p>
          <a:p>
            <a:pPr marL="285750" marR="0" lvl="0" indent="-285750" algn="l" rtl="0">
              <a:lnSpc>
                <a:spcPct val="90000"/>
              </a:lnSpc>
              <a:spcBef>
                <a:spcPts val="592"/>
              </a:spcBef>
              <a:spcAft>
                <a:spcPts val="0"/>
              </a:spcAft>
              <a:buClr>
                <a:srgbClr val="3F3F3F"/>
              </a:buClr>
              <a:buSzPts val="2960"/>
              <a:buFont typeface="Gill Sans"/>
              <a:buChar char="•"/>
            </a:pPr>
            <a:r>
              <a:rPr lang="en-US" sz="2960" i="0" u="none" strike="noStrike" cap="none">
                <a:solidFill>
                  <a:srgbClr val="3F3F3F"/>
                </a:solidFill>
                <a:latin typeface="Gill Sans"/>
                <a:ea typeface="Gill Sans"/>
                <a:cs typeface="Gill Sans"/>
                <a:sym typeface="Gill Sans"/>
              </a:rPr>
              <a:t>Acid cabinet</a:t>
            </a:r>
            <a:endParaRPr>
              <a:latin typeface="Gill Sans"/>
              <a:ea typeface="Gill Sans"/>
              <a:cs typeface="Gill Sans"/>
              <a:sym typeface="Gill Sans"/>
            </a:endParaRPr>
          </a:p>
          <a:p>
            <a:pPr marL="285750" marR="0" lvl="0" indent="-285750" algn="l" rtl="0">
              <a:lnSpc>
                <a:spcPct val="90000"/>
              </a:lnSpc>
              <a:spcBef>
                <a:spcPts val="592"/>
              </a:spcBef>
              <a:spcAft>
                <a:spcPts val="0"/>
              </a:spcAft>
              <a:buClr>
                <a:srgbClr val="3F3F3F"/>
              </a:buClr>
              <a:buSzPts val="2960"/>
              <a:buFont typeface="Gill Sans"/>
              <a:buChar char="•"/>
            </a:pPr>
            <a:r>
              <a:rPr lang="en-US" sz="2960" i="0" u="none" strike="noStrike" cap="none">
                <a:solidFill>
                  <a:srgbClr val="3F3F3F"/>
                </a:solidFill>
                <a:latin typeface="Gill Sans"/>
                <a:ea typeface="Gill Sans"/>
                <a:cs typeface="Gill Sans"/>
                <a:sym typeface="Gill Sans"/>
              </a:rPr>
              <a:t>Flammables cabinet</a:t>
            </a:r>
            <a:endParaRPr>
              <a:latin typeface="Gill Sans"/>
              <a:ea typeface="Gill Sans"/>
              <a:cs typeface="Gill Sans"/>
              <a:sym typeface="Gill Sans"/>
            </a:endParaRPr>
          </a:p>
          <a:p>
            <a:pPr marL="285750" marR="0" lvl="0" indent="-285750" algn="l" rtl="0">
              <a:lnSpc>
                <a:spcPct val="90000"/>
              </a:lnSpc>
              <a:spcBef>
                <a:spcPts val="592"/>
              </a:spcBef>
              <a:spcAft>
                <a:spcPts val="0"/>
              </a:spcAft>
              <a:buClr>
                <a:srgbClr val="3F3F3F"/>
              </a:buClr>
              <a:buSzPts val="2960"/>
              <a:buFont typeface="Gill Sans"/>
              <a:buChar char="•"/>
            </a:pPr>
            <a:r>
              <a:rPr lang="en-US" sz="2960" i="0" u="none" strike="noStrike" cap="none">
                <a:solidFill>
                  <a:srgbClr val="3F3F3F"/>
                </a:solidFill>
                <a:latin typeface="Gill Sans"/>
                <a:ea typeface="Gill Sans"/>
                <a:cs typeface="Gill Sans"/>
                <a:sym typeface="Gill Sans"/>
              </a:rPr>
              <a:t>MSDS binders (2)</a:t>
            </a:r>
            <a:endParaRPr>
              <a:latin typeface="Gill Sans"/>
              <a:ea typeface="Gill Sans"/>
              <a:cs typeface="Gill Sans"/>
              <a:sym typeface="Gill Sans"/>
            </a:endParaRPr>
          </a:p>
          <a:p>
            <a:pPr marL="285750" marR="0" lvl="0" indent="-285750" algn="l" rtl="0">
              <a:lnSpc>
                <a:spcPct val="90000"/>
              </a:lnSpc>
              <a:spcBef>
                <a:spcPts val="592"/>
              </a:spcBef>
              <a:spcAft>
                <a:spcPts val="0"/>
              </a:spcAft>
              <a:buClr>
                <a:srgbClr val="3F3F3F"/>
              </a:buClr>
              <a:buSzPts val="2960"/>
              <a:buFont typeface="Gill Sans"/>
              <a:buChar char="•"/>
            </a:pPr>
            <a:r>
              <a:rPr lang="en-US" sz="2960" i="0" u="none" strike="noStrike" cap="none">
                <a:solidFill>
                  <a:srgbClr val="3F3F3F"/>
                </a:solidFill>
                <a:latin typeface="Gill Sans"/>
                <a:ea typeface="Gill Sans"/>
                <a:cs typeface="Gill Sans"/>
                <a:sym typeface="Gill Sans"/>
              </a:rPr>
              <a:t>Fire Extinguisher</a:t>
            </a:r>
            <a:endParaRPr>
              <a:latin typeface="Gill Sans"/>
              <a:ea typeface="Gill Sans"/>
              <a:cs typeface="Gill Sans"/>
              <a:sym typeface="Gill Sans"/>
            </a:endParaRPr>
          </a:p>
          <a:p>
            <a:pPr marL="285750" marR="0" lvl="0" indent="-285750" algn="l" rtl="0">
              <a:lnSpc>
                <a:spcPct val="90000"/>
              </a:lnSpc>
              <a:spcBef>
                <a:spcPts val="592"/>
              </a:spcBef>
              <a:spcAft>
                <a:spcPts val="0"/>
              </a:spcAft>
              <a:buClr>
                <a:srgbClr val="3F3F3F"/>
              </a:buClr>
              <a:buSzPts val="2960"/>
              <a:buFont typeface="Gill Sans"/>
              <a:buChar char="•"/>
            </a:pPr>
            <a:r>
              <a:rPr lang="en-US" sz="2960" i="0" u="none" strike="noStrike" cap="none">
                <a:solidFill>
                  <a:srgbClr val="3F3F3F"/>
                </a:solidFill>
                <a:latin typeface="Gill Sans"/>
                <a:ea typeface="Gill Sans"/>
                <a:cs typeface="Gill Sans"/>
                <a:sym typeface="Gill Sans"/>
              </a:rPr>
              <a:t>Spill Kit</a:t>
            </a:r>
            <a:endParaRPr>
              <a:latin typeface="Gill Sans"/>
              <a:ea typeface="Gill Sans"/>
              <a:cs typeface="Gill Sans"/>
              <a:sym typeface="Gill Sans"/>
            </a:endParaRPr>
          </a:p>
          <a:p>
            <a:pPr marL="285750" marR="0" lvl="0" indent="-285750" algn="l" rtl="0">
              <a:lnSpc>
                <a:spcPct val="90000"/>
              </a:lnSpc>
              <a:spcBef>
                <a:spcPts val="592"/>
              </a:spcBef>
              <a:spcAft>
                <a:spcPts val="0"/>
              </a:spcAft>
              <a:buClr>
                <a:srgbClr val="3F3F3F"/>
              </a:buClr>
              <a:buSzPts val="2960"/>
              <a:buFont typeface="Gill Sans"/>
              <a:buChar char="•"/>
            </a:pPr>
            <a:r>
              <a:rPr lang="en-US" sz="2960" i="0" u="none" strike="noStrike" cap="none">
                <a:solidFill>
                  <a:srgbClr val="3F3F3F"/>
                </a:solidFill>
                <a:latin typeface="Gill Sans"/>
                <a:ea typeface="Gill Sans"/>
                <a:cs typeface="Gill Sans"/>
                <a:sym typeface="Gill Sans"/>
              </a:rPr>
              <a:t>Goggles, gloves, aprons</a:t>
            </a:r>
            <a:endParaRPr>
              <a:latin typeface="Gill Sans"/>
              <a:ea typeface="Gill Sans"/>
              <a:cs typeface="Gill Sans"/>
              <a:sym typeface="Gill Sans"/>
            </a:endParaRPr>
          </a:p>
          <a:p>
            <a:pPr marL="342900" marR="0" lvl="0" indent="-154940" algn="l" rtl="0">
              <a:lnSpc>
                <a:spcPct val="90000"/>
              </a:lnSpc>
              <a:spcBef>
                <a:spcPts val="592"/>
              </a:spcBef>
              <a:spcAft>
                <a:spcPts val="0"/>
              </a:spcAft>
              <a:buClr>
                <a:srgbClr val="3F3F3F"/>
              </a:buClr>
              <a:buSzPts val="2960"/>
              <a:buFont typeface="Arial"/>
              <a:buNone/>
            </a:pPr>
            <a:endParaRPr sz="2960" i="0" u="none" strike="noStrike" cap="none">
              <a:solidFill>
                <a:srgbClr val="3F3F3F"/>
              </a:solidFill>
              <a:latin typeface="Gill Sans"/>
              <a:ea typeface="Gill Sans"/>
              <a:cs typeface="Gill Sans"/>
              <a:sym typeface="Gill Sans"/>
            </a:endParaRPr>
          </a:p>
        </p:txBody>
      </p:sp>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58"/>
          <p:cNvPicPr preferRelativeResize="0"/>
          <p:nvPr/>
        </p:nvPicPr>
        <p:blipFill rotWithShape="1">
          <a:blip r:embed="rId3">
            <a:alphaModFix/>
          </a:blip>
          <a:srcRect/>
          <a:stretch/>
        </p:blipFill>
        <p:spPr>
          <a:xfrm>
            <a:off x="0" y="609600"/>
            <a:ext cx="9144000" cy="6151418"/>
          </a:xfrm>
          <a:prstGeom prst="rect">
            <a:avLst/>
          </a:prstGeom>
          <a:noFill/>
          <a:ln>
            <a:noFill/>
          </a:ln>
        </p:spPr>
      </p:pic>
    </p:spTree>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59"/>
          <p:cNvPicPr preferRelativeResize="0"/>
          <p:nvPr/>
        </p:nvPicPr>
        <p:blipFill rotWithShape="1">
          <a:blip r:embed="rId3">
            <a:alphaModFix/>
          </a:blip>
          <a:srcRect/>
          <a:stretch/>
        </p:blipFill>
        <p:spPr>
          <a:xfrm>
            <a:off x="0" y="1524000"/>
            <a:ext cx="9144000" cy="4056054"/>
          </a:xfrm>
          <a:prstGeom prst="rect">
            <a:avLst/>
          </a:prstGeom>
          <a:noFill/>
          <a:ln>
            <a:noFill/>
          </a:ln>
        </p:spPr>
      </p:pic>
      <p:pic>
        <p:nvPicPr>
          <p:cNvPr id="393" name="Google Shape;393;p59"/>
          <p:cNvPicPr preferRelativeResize="0"/>
          <p:nvPr/>
        </p:nvPicPr>
        <p:blipFill rotWithShape="1">
          <a:blip r:embed="rId4">
            <a:alphaModFix/>
          </a:blip>
          <a:srcRect/>
          <a:stretch/>
        </p:blipFill>
        <p:spPr>
          <a:xfrm>
            <a:off x="0" y="762000"/>
            <a:ext cx="9144000" cy="744991"/>
          </a:xfrm>
          <a:prstGeom prst="rect">
            <a:avLst/>
          </a:prstGeom>
          <a:noFill/>
          <a:ln>
            <a:noFill/>
          </a:ln>
        </p:spPr>
      </p:pic>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0"/>
          <p:cNvSpPr txBox="1">
            <a:spLocks noGrp="1"/>
          </p:cNvSpPr>
          <p:nvPr>
            <p:ph type="title"/>
          </p:nvPr>
        </p:nvSpPr>
        <p:spPr>
          <a:xfrm>
            <a:off x="822960" y="457200"/>
            <a:ext cx="7543800" cy="14507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PRECAUTIONS</a:t>
            </a:r>
            <a:endParaRPr sz="6000" i="0" u="none" strike="noStrike" cap="none">
              <a:solidFill>
                <a:schemeClr val="dk1"/>
              </a:solidFill>
              <a:latin typeface="Gill Sans"/>
              <a:ea typeface="Gill Sans"/>
              <a:cs typeface="Gill Sans"/>
              <a:sym typeface="Gill Sans"/>
            </a:endParaRPr>
          </a:p>
        </p:txBody>
      </p:sp>
      <p:sp>
        <p:nvSpPr>
          <p:cNvPr id="399" name="Google Shape;399;p60"/>
          <p:cNvSpPr txBox="1">
            <a:spLocks noGrp="1"/>
          </p:cNvSpPr>
          <p:nvPr>
            <p:ph type="body" idx="1"/>
          </p:nvPr>
        </p:nvSpPr>
        <p:spPr>
          <a:xfrm>
            <a:off x="822960" y="2007099"/>
            <a:ext cx="7543801" cy="402336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No eating or drinking in 7.114 (for any class in this room)</a:t>
            </a:r>
            <a:endParaRPr>
              <a:latin typeface="Gill Sans"/>
              <a:ea typeface="Gill Sans"/>
              <a:cs typeface="Gill Sans"/>
              <a:sym typeface="Gill Sans"/>
            </a:endParaRPr>
          </a:p>
          <a:p>
            <a:pPr marL="285750" marR="0" lvl="0" indent="-28575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Put drinking containers on counters on perimeter of room, drink outside classroom.</a:t>
            </a:r>
            <a:endParaRPr>
              <a:latin typeface="Gill Sans"/>
              <a:ea typeface="Gill Sans"/>
              <a:cs typeface="Gill Sans"/>
              <a:sym typeface="Gill Sans"/>
            </a:endParaRPr>
          </a:p>
          <a:p>
            <a:pPr marL="342900" marR="0" lvl="0" indent="-139700" algn="l" rtl="0">
              <a:spcBef>
                <a:spcPts val="640"/>
              </a:spcBef>
              <a:spcAft>
                <a:spcPts val="0"/>
              </a:spcAft>
              <a:buClr>
                <a:srgbClr val="3F3F3F"/>
              </a:buClr>
              <a:buSzPts val="3200"/>
              <a:buFont typeface="Arial"/>
              <a:buNone/>
            </a:pPr>
            <a:endParaRPr sz="3200" i="0" u="none" strike="noStrike" cap="none">
              <a:solidFill>
                <a:srgbClr val="3F3F3F"/>
              </a:solidFill>
              <a:latin typeface="Gill Sans"/>
              <a:ea typeface="Gill Sans"/>
              <a:cs typeface="Gill Sans"/>
              <a:sym typeface="Gill Sans"/>
            </a:endParaRPr>
          </a:p>
        </p:txBody>
      </p:sp>
    </p:spTree>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1"/>
          <p:cNvSpPr txBox="1"/>
          <p:nvPr/>
        </p:nvSpPr>
        <p:spPr>
          <a:xfrm>
            <a:off x="501647" y="4943073"/>
            <a:ext cx="8323586"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chemeClr val="dk1"/>
                </a:solidFill>
                <a:latin typeface="Gill Sans"/>
                <a:ea typeface="Gill Sans"/>
                <a:cs typeface="Gill Sans"/>
                <a:sym typeface="Gill Sans"/>
              </a:rPr>
              <a:t>Don’t put acids in Flammable Cabinet!</a:t>
            </a:r>
            <a:endParaRPr sz="4000">
              <a:solidFill>
                <a:schemeClr val="dk1"/>
              </a:solidFill>
              <a:latin typeface="Gill Sans"/>
              <a:ea typeface="Gill Sans"/>
              <a:cs typeface="Gill Sans"/>
              <a:sym typeface="Gill Sans"/>
            </a:endParaRPr>
          </a:p>
        </p:txBody>
      </p:sp>
      <p:sp>
        <p:nvSpPr>
          <p:cNvPr id="405" name="Google Shape;405;p61"/>
          <p:cNvSpPr txBox="1">
            <a:spLocks noGrp="1"/>
          </p:cNvSpPr>
          <p:nvPr>
            <p:ph type="title"/>
          </p:nvPr>
        </p:nvSpPr>
        <p:spPr>
          <a:xfrm>
            <a:off x="822960" y="618565"/>
            <a:ext cx="7543800" cy="111879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4800" i="0" u="none" strike="noStrike" cap="none">
                <a:solidFill>
                  <a:schemeClr val="dk1"/>
                </a:solidFill>
                <a:latin typeface="Gill Sans"/>
                <a:ea typeface="Gill Sans"/>
                <a:cs typeface="Gill Sans"/>
                <a:sym typeface="Gill Sans"/>
              </a:rPr>
              <a:t>CHEMICAL SEPARATION</a:t>
            </a:r>
            <a:endParaRPr sz="4800" i="0" u="none" strike="noStrike" cap="none">
              <a:solidFill>
                <a:schemeClr val="dk1"/>
              </a:solidFill>
              <a:latin typeface="Gill Sans"/>
              <a:ea typeface="Gill Sans"/>
              <a:cs typeface="Gill Sans"/>
              <a:sym typeface="Gill Sans"/>
            </a:endParaRPr>
          </a:p>
        </p:txBody>
      </p:sp>
      <p:sp>
        <p:nvSpPr>
          <p:cNvPr id="406" name="Google Shape;406;p61"/>
          <p:cNvSpPr txBox="1">
            <a:spLocks noGrp="1"/>
          </p:cNvSpPr>
          <p:nvPr>
            <p:ph type="body" idx="1"/>
          </p:nvPr>
        </p:nvSpPr>
        <p:spPr>
          <a:xfrm>
            <a:off x="637350" y="2408700"/>
            <a:ext cx="3888900" cy="20406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Acid Cabinet:</a:t>
            </a:r>
            <a:endParaRPr>
              <a:latin typeface="Gill Sans"/>
              <a:ea typeface="Gill Sans"/>
              <a:cs typeface="Gill Sans"/>
              <a:sym typeface="Gill Sans"/>
            </a:endParaRPr>
          </a:p>
          <a:p>
            <a:pPr marL="914400" marR="0" lvl="0" indent="0" algn="l" rtl="0">
              <a:spcBef>
                <a:spcPts val="640"/>
              </a:spcBef>
              <a:spcAft>
                <a:spcPts val="0"/>
              </a:spcAft>
              <a:buNone/>
            </a:pPr>
            <a:r>
              <a:rPr lang="en-US">
                <a:solidFill>
                  <a:schemeClr val="dk1"/>
                </a:solidFill>
                <a:latin typeface="Gill Sans"/>
                <a:ea typeface="Gill Sans"/>
                <a:cs typeface="Gill Sans"/>
                <a:sym typeface="Gill Sans"/>
              </a:rPr>
              <a:t>  </a:t>
            </a:r>
            <a:r>
              <a:rPr lang="en-US" sz="3200" i="0" u="none" strike="noStrike" cap="none">
                <a:solidFill>
                  <a:schemeClr val="dk1"/>
                </a:solidFill>
                <a:latin typeface="Gill Sans"/>
                <a:ea typeface="Gill Sans"/>
                <a:cs typeface="Gill Sans"/>
                <a:sym typeface="Gill Sans"/>
              </a:rPr>
              <a:t>Just HCl</a:t>
            </a:r>
            <a:endParaRPr sz="3200" i="0" u="none" strike="noStrike" cap="none">
              <a:solidFill>
                <a:schemeClr val="dk1"/>
              </a:solidFill>
              <a:latin typeface="Gill Sans"/>
              <a:ea typeface="Gill Sans"/>
              <a:cs typeface="Gill Sans"/>
              <a:sym typeface="Gill Sans"/>
            </a:endParaRPr>
          </a:p>
          <a:p>
            <a:pPr marL="342900" marR="0" lvl="0" indent="-139700" algn="l" rtl="0">
              <a:spcBef>
                <a:spcPts val="640"/>
              </a:spcBef>
              <a:spcAft>
                <a:spcPts val="0"/>
              </a:spcAft>
              <a:buClr>
                <a:srgbClr val="3F3F3F"/>
              </a:buClr>
              <a:buSzPts val="3200"/>
              <a:buFont typeface="Arial"/>
              <a:buNone/>
            </a:pPr>
            <a:endParaRPr sz="3200" i="0" u="none" strike="noStrike" cap="none">
              <a:solidFill>
                <a:srgbClr val="3F3F3F"/>
              </a:solidFill>
              <a:latin typeface="Gill Sans"/>
              <a:ea typeface="Gill Sans"/>
              <a:cs typeface="Gill Sans"/>
              <a:sym typeface="Gill Sans"/>
            </a:endParaRPr>
          </a:p>
        </p:txBody>
      </p:sp>
      <p:sp>
        <p:nvSpPr>
          <p:cNvPr id="407" name="Google Shape;407;p61"/>
          <p:cNvSpPr txBox="1"/>
          <p:nvPr/>
        </p:nvSpPr>
        <p:spPr>
          <a:xfrm>
            <a:off x="4637951" y="2408700"/>
            <a:ext cx="4042800" cy="25245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Flammable Cabinet:</a:t>
            </a:r>
            <a:endParaRPr>
              <a:latin typeface="Gill Sans"/>
              <a:ea typeface="Gill Sans"/>
              <a:cs typeface="Gill Sans"/>
              <a:sym typeface="Gill Sans"/>
            </a:endParaRPr>
          </a:p>
          <a:p>
            <a:pPr marL="457200" marR="0" lvl="0" indent="457200" algn="l" rtl="0">
              <a:spcBef>
                <a:spcPts val="640"/>
              </a:spcBef>
              <a:spcAft>
                <a:spcPts val="0"/>
              </a:spcAft>
              <a:buNone/>
            </a:pPr>
            <a:r>
              <a:rPr lang="en-US" sz="3200">
                <a:solidFill>
                  <a:schemeClr val="dk1"/>
                </a:solidFill>
                <a:latin typeface="Gill Sans"/>
                <a:ea typeface="Gill Sans"/>
                <a:cs typeface="Gill Sans"/>
                <a:sym typeface="Gill Sans"/>
              </a:rPr>
              <a:t>Just Ethanol</a:t>
            </a:r>
            <a:endParaRPr>
              <a:latin typeface="Gill Sans"/>
              <a:ea typeface="Gill Sans"/>
              <a:cs typeface="Gill Sans"/>
              <a:sym typeface="Gill Sans"/>
            </a:endParaRPr>
          </a:p>
          <a:p>
            <a:pPr marL="0" marR="0" lvl="0" indent="0" algn="ctr" rtl="0">
              <a:spcBef>
                <a:spcPts val="640"/>
              </a:spcBef>
              <a:spcAft>
                <a:spcPts val="0"/>
              </a:spcAft>
              <a:buNone/>
            </a:pPr>
            <a:r>
              <a:rPr lang="en-US" sz="3200">
                <a:solidFill>
                  <a:schemeClr val="dk1"/>
                </a:solidFill>
                <a:latin typeface="Gill Sans"/>
                <a:ea typeface="Gill Sans"/>
                <a:cs typeface="Gill Sans"/>
                <a:sym typeface="Gill Sans"/>
              </a:rPr>
              <a:t>  and Hexane</a:t>
            </a:r>
            <a:endParaRPr>
              <a:latin typeface="Gill Sans"/>
              <a:ea typeface="Gill Sans"/>
              <a:cs typeface="Gill Sans"/>
              <a:sym typeface="Gill Sans"/>
            </a:endParaRPr>
          </a:p>
          <a:p>
            <a:pPr marL="342900" marR="0" lvl="0" indent="-139700" algn="l" rtl="0">
              <a:spcBef>
                <a:spcPts val="640"/>
              </a:spcBef>
              <a:spcAft>
                <a:spcPts val="0"/>
              </a:spcAft>
              <a:buClr>
                <a:srgbClr val="3F3F3F"/>
              </a:buClr>
              <a:buSzPts val="3200"/>
              <a:buFont typeface="Arial"/>
              <a:buNone/>
            </a:pPr>
            <a:endParaRPr sz="3200">
              <a:solidFill>
                <a:srgbClr val="3F3F3F"/>
              </a:solidFill>
              <a:latin typeface="Gill Sans"/>
              <a:ea typeface="Gill Sans"/>
              <a:cs typeface="Gill Sans"/>
              <a:sym typeface="Gill Sans"/>
            </a:endParaRPr>
          </a:p>
        </p:txBody>
      </p:sp>
    </p:spTree>
  </p:cSld>
  <p:clrMapOvr>
    <a:masterClrMapping/>
  </p:clrMapOvr>
  <p:transition spd="slow">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CHEMICALS IN 7.114</a:t>
            </a:r>
            <a:endParaRPr sz="6000" i="0" u="none" strike="noStrike" cap="none">
              <a:solidFill>
                <a:schemeClr val="dk1"/>
              </a:solidFill>
              <a:latin typeface="Gill Sans"/>
              <a:ea typeface="Gill Sans"/>
              <a:cs typeface="Gill Sans"/>
              <a:sym typeface="Gill Sans"/>
            </a:endParaRPr>
          </a:p>
        </p:txBody>
      </p:sp>
      <p:sp>
        <p:nvSpPr>
          <p:cNvPr id="413" name="Google Shape;413;p62"/>
          <p:cNvSpPr txBox="1">
            <a:spLocks noGrp="1"/>
          </p:cNvSpPr>
          <p:nvPr>
            <p:ph type="body" idx="1"/>
          </p:nvPr>
        </p:nvSpPr>
        <p:spPr>
          <a:xfrm>
            <a:off x="822950" y="2256249"/>
            <a:ext cx="7543800" cy="36129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Everything needs to be upright.</a:t>
            </a:r>
            <a:endParaRPr sz="3200" i="0" u="none" strike="noStrike" cap="none">
              <a:solidFill>
                <a:schemeClr val="dk1"/>
              </a:solidFill>
              <a:latin typeface="Gill Sans"/>
              <a:ea typeface="Gill Sans"/>
              <a:cs typeface="Gill Sans"/>
              <a:sym typeface="Gill Sans"/>
            </a:endParaRPr>
          </a:p>
          <a:p>
            <a:pPr marL="285750" marR="0" lvl="0" indent="-285750" algn="l" rtl="0">
              <a:spcBef>
                <a:spcPts val="640"/>
              </a:spcBef>
              <a:spcAft>
                <a:spcPts val="0"/>
              </a:spcAft>
              <a:buClr>
                <a:schemeClr val="dk1"/>
              </a:buClr>
              <a:buSzPts val="3200"/>
              <a:buFont typeface="Gill Sans"/>
              <a:buChar char="•"/>
            </a:pPr>
            <a:r>
              <a:rPr lang="en-US" sz="3200" i="0" u="none" strike="noStrike" cap="none">
                <a:solidFill>
                  <a:schemeClr val="dk1"/>
                </a:solidFill>
                <a:latin typeface="Gill Sans"/>
                <a:ea typeface="Gill Sans"/>
                <a:cs typeface="Gill Sans"/>
                <a:sym typeface="Gill Sans"/>
              </a:rPr>
              <a:t>In K10 &amp; K12:</a:t>
            </a:r>
            <a:endParaRPr>
              <a:latin typeface="Gill Sans"/>
              <a:ea typeface="Gill Sans"/>
              <a:cs typeface="Gill Sans"/>
              <a:sym typeface="Gill Sans"/>
            </a:endParaRPr>
          </a:p>
          <a:p>
            <a:pPr marL="578358" marR="0" lvl="1" indent="-285750" algn="l" rtl="0">
              <a:spcBef>
                <a:spcPts val="600"/>
              </a:spcBef>
              <a:spcAft>
                <a:spcPts val="0"/>
              </a:spcAft>
              <a:buClr>
                <a:schemeClr val="dk1"/>
              </a:buClr>
              <a:buSzPts val="3000"/>
              <a:buFont typeface="Gill Sans"/>
              <a:buChar char="•"/>
            </a:pPr>
            <a:r>
              <a:rPr lang="en-US" sz="3000" i="0" u="none" strike="noStrike" cap="none">
                <a:solidFill>
                  <a:schemeClr val="dk1"/>
                </a:solidFill>
                <a:latin typeface="Gill Sans"/>
                <a:ea typeface="Gill Sans"/>
                <a:cs typeface="Gill Sans"/>
                <a:sym typeface="Gill Sans"/>
              </a:rPr>
              <a:t>Everything else except moth balls, cooking stuff, and epsom salt</a:t>
            </a:r>
            <a:endParaRPr>
              <a:latin typeface="Gill Sans"/>
              <a:ea typeface="Gill Sans"/>
              <a:cs typeface="Gill Sans"/>
              <a:sym typeface="Gill Sans"/>
            </a:endParaRPr>
          </a:p>
        </p:txBody>
      </p:sp>
    </p:spTree>
  </p:cSld>
  <p:clrMapOvr>
    <a:masterClrMapping/>
  </p:clrMapOvr>
  <p:transition spd="slow">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3"/>
          <p:cNvSpPr txBox="1">
            <a:spLocks noGrp="1"/>
          </p:cNvSpPr>
          <p:nvPr>
            <p:ph type="title"/>
          </p:nvPr>
        </p:nvSpPr>
        <p:spPr>
          <a:xfrm>
            <a:off x="800110" y="2703604"/>
            <a:ext cx="7543800" cy="145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a:solidFill>
                  <a:schemeClr val="dk1"/>
                </a:solidFill>
                <a:latin typeface="Gill Sans"/>
                <a:ea typeface="Gill Sans"/>
                <a:cs typeface="Gill Sans"/>
                <a:sym typeface="Gill Sans"/>
              </a:rPr>
              <a:t>That’s all folks.</a:t>
            </a:r>
            <a:endParaRPr sz="6000" i="0" u="none" strike="noStrike" cap="none">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body" idx="1"/>
          </p:nvPr>
        </p:nvSpPr>
        <p:spPr>
          <a:xfrm>
            <a:off x="457200" y="2362200"/>
            <a:ext cx="8229600" cy="388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800"/>
              <a:buFont typeface="Arial"/>
              <a:buNone/>
            </a:pPr>
            <a:r>
              <a:rPr lang="en-US" sz="4800" i="0" u="none" strike="noStrike" cap="none">
                <a:solidFill>
                  <a:schemeClr val="dk1"/>
                </a:solidFill>
                <a:latin typeface="Gill Sans"/>
                <a:ea typeface="Gill Sans"/>
                <a:cs typeface="Gill Sans"/>
                <a:sym typeface="Gill Sans"/>
              </a:rPr>
              <a:t>WHAT ARE SOME THINGS YOU WISHED YOUR LAs HAD DONE TO ENHANCE YOUR LEARNING?</a:t>
            </a:r>
            <a:endParaRPr>
              <a:latin typeface="Gill Sans"/>
              <a:ea typeface="Gill Sans"/>
              <a:cs typeface="Gill Sans"/>
              <a:sym typeface="Gill Sans"/>
            </a:endParaRPr>
          </a:p>
          <a:p>
            <a:pPr marL="0" marR="0" lvl="0" indent="0" algn="l" rtl="0">
              <a:spcBef>
                <a:spcPts val="640"/>
              </a:spcBef>
              <a:spcAft>
                <a:spcPts val="0"/>
              </a:spcAft>
              <a:buClr>
                <a:srgbClr val="3F3F3F"/>
              </a:buClr>
              <a:buSzPts val="3200"/>
              <a:buFont typeface="Arial"/>
              <a:buNone/>
            </a:pPr>
            <a:endParaRPr sz="3200" b="0" i="0" u="none" strike="noStrike" cap="none">
              <a:solidFill>
                <a:srgbClr val="3F3F3F"/>
              </a:solidFill>
              <a:latin typeface="Calibri"/>
              <a:ea typeface="Calibri"/>
              <a:cs typeface="Calibri"/>
              <a:sym typeface="Calibri"/>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p:nvPr/>
        </p:nvSpPr>
        <p:spPr>
          <a:xfrm>
            <a:off x="0" y="2514600"/>
            <a:ext cx="9144000"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i="0" u="none" strike="noStrike" cap="none">
                <a:solidFill>
                  <a:schemeClr val="dk1"/>
                </a:solidFill>
                <a:latin typeface="Gill Sans"/>
                <a:ea typeface="Gill Sans"/>
                <a:cs typeface="Gill Sans"/>
                <a:sym typeface="Gill Sans"/>
              </a:rPr>
              <a:t>HANDS ON SCIENCE | ABOUT</a:t>
            </a:r>
            <a:endParaRPr sz="480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endParaRPr sz="4800">
              <a:solidFill>
                <a:schemeClr val="dk1"/>
              </a:solidFill>
              <a:latin typeface="Gill Sans"/>
              <a:ea typeface="Gill Sans"/>
              <a:cs typeface="Gill Sans"/>
              <a:sym typeface="Gill Sans"/>
            </a:endParaRPr>
          </a:p>
          <a:p>
            <a:pPr marL="0" lvl="0" indent="0" algn="ctr" rtl="0">
              <a:spcBef>
                <a:spcPts val="0"/>
              </a:spcBef>
              <a:spcAft>
                <a:spcPts val="0"/>
              </a:spcAft>
              <a:buClr>
                <a:schemeClr val="dk1"/>
              </a:buClr>
              <a:buFont typeface="Arial"/>
              <a:buNone/>
            </a:pPr>
            <a:r>
              <a:rPr lang="en-US" sz="3000">
                <a:solidFill>
                  <a:schemeClr val="dk1"/>
                </a:solidFill>
                <a:latin typeface="Gill Sans"/>
                <a:ea typeface="Gill Sans"/>
                <a:cs typeface="Gill Sans"/>
                <a:sym typeface="Gill Sans"/>
              </a:rPr>
              <a:t>Dr. Ostlund</a:t>
            </a:r>
            <a:endParaRPr sz="48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p:nvPr/>
        </p:nvSpPr>
        <p:spPr>
          <a:xfrm>
            <a:off x="1971259" y="4489948"/>
            <a:ext cx="2027237" cy="1143000"/>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solidFill>
                  <a:schemeClr val="lt1"/>
                </a:solidFill>
                <a:latin typeface="Gill Sans"/>
                <a:ea typeface="Gill Sans"/>
                <a:cs typeface="Gill Sans"/>
                <a:sym typeface="Gill Sans"/>
              </a:rPr>
              <a:t>Energy in life:  photosynthesis and respiration</a:t>
            </a:r>
            <a:endParaRPr sz="1800" i="0" u="none" strike="noStrike" cap="none">
              <a:solidFill>
                <a:schemeClr val="lt1"/>
              </a:solidFill>
              <a:latin typeface="Gill Sans"/>
              <a:ea typeface="Gill Sans"/>
              <a:cs typeface="Gill Sans"/>
              <a:sym typeface="Gill Sans"/>
            </a:endParaRPr>
          </a:p>
        </p:txBody>
      </p:sp>
      <p:sp>
        <p:nvSpPr>
          <p:cNvPr id="75" name="Google Shape;75;p15"/>
          <p:cNvSpPr/>
          <p:nvPr/>
        </p:nvSpPr>
        <p:spPr>
          <a:xfrm>
            <a:off x="6749712" y="1974640"/>
            <a:ext cx="1371600" cy="1143000"/>
          </a:xfrm>
          <a:prstGeom prst="roundRect">
            <a:avLst>
              <a:gd name="adj" fmla="val 16667"/>
            </a:avLst>
          </a:prstGeom>
          <a:solidFill>
            <a:srgbClr val="97480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solidFill>
                  <a:schemeClr val="lt1"/>
                </a:solidFill>
                <a:latin typeface="Gill Sans"/>
                <a:ea typeface="Gill Sans"/>
                <a:cs typeface="Gill Sans"/>
                <a:sym typeface="Gill Sans"/>
              </a:rPr>
              <a:t>Earth’s plate </a:t>
            </a:r>
            <a:r>
              <a:rPr lang="en-US" sz="2400" i="0" u="none" strike="noStrike" cap="none">
                <a:solidFill>
                  <a:schemeClr val="lt1"/>
                </a:solidFill>
                <a:latin typeface="Gill Sans"/>
                <a:ea typeface="Gill Sans"/>
                <a:cs typeface="Gill Sans"/>
                <a:sym typeface="Gill Sans"/>
              </a:rPr>
              <a:t>t</a:t>
            </a:r>
            <a:r>
              <a:rPr lang="en-US" sz="1800" i="0" u="none" strike="noStrike" cap="none">
                <a:solidFill>
                  <a:schemeClr val="lt1"/>
                </a:solidFill>
                <a:latin typeface="Gill Sans"/>
                <a:ea typeface="Gill Sans"/>
                <a:cs typeface="Gill Sans"/>
                <a:sym typeface="Gill Sans"/>
              </a:rPr>
              <a:t>ectonics</a:t>
            </a:r>
            <a:endParaRPr sz="1800" i="0" u="none" strike="noStrike" cap="none">
              <a:solidFill>
                <a:schemeClr val="lt1"/>
              </a:solidFill>
              <a:latin typeface="Gill Sans"/>
              <a:ea typeface="Gill Sans"/>
              <a:cs typeface="Gill Sans"/>
              <a:sym typeface="Gill Sans"/>
            </a:endParaRPr>
          </a:p>
        </p:txBody>
      </p:sp>
      <p:sp>
        <p:nvSpPr>
          <p:cNvPr id="76" name="Google Shape;76;p15"/>
          <p:cNvSpPr/>
          <p:nvPr/>
        </p:nvSpPr>
        <p:spPr>
          <a:xfrm>
            <a:off x="5562600" y="2658892"/>
            <a:ext cx="1371600" cy="1348748"/>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i="0" u="none" strike="noStrike" cap="none">
                <a:solidFill>
                  <a:schemeClr val="lt1"/>
                </a:solidFill>
                <a:latin typeface="Gill Sans"/>
                <a:ea typeface="Gill Sans"/>
                <a:cs typeface="Gill Sans"/>
                <a:sym typeface="Gill Sans"/>
              </a:rPr>
              <a:t>Energy in the Earth: conduction &amp; convection</a:t>
            </a:r>
            <a:endParaRPr>
              <a:latin typeface="Gill Sans"/>
              <a:ea typeface="Gill Sans"/>
              <a:cs typeface="Gill Sans"/>
              <a:sym typeface="Gill Sans"/>
            </a:endParaRPr>
          </a:p>
        </p:txBody>
      </p:sp>
      <p:sp>
        <p:nvSpPr>
          <p:cNvPr id="77" name="Google Shape;77;p15"/>
          <p:cNvSpPr txBox="1">
            <a:spLocks noGrp="1"/>
          </p:cNvSpPr>
          <p:nvPr>
            <p:ph type="title"/>
          </p:nvPr>
        </p:nvSpPr>
        <p:spPr>
          <a:xfrm>
            <a:off x="0" y="485734"/>
            <a:ext cx="9144000" cy="126686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000"/>
              <a:buFont typeface="Arial"/>
              <a:buNone/>
            </a:pPr>
            <a:r>
              <a:rPr lang="en-US" sz="6000" i="0" u="none" strike="noStrike" cap="none">
                <a:solidFill>
                  <a:schemeClr val="dk1"/>
                </a:solidFill>
                <a:latin typeface="Gill Sans"/>
                <a:ea typeface="Gill Sans"/>
                <a:cs typeface="Gill Sans"/>
                <a:sym typeface="Gill Sans"/>
              </a:rPr>
              <a:t>CURRICULUM</a:t>
            </a:r>
            <a:endParaRPr>
              <a:latin typeface="Gill Sans"/>
              <a:ea typeface="Gill Sans"/>
              <a:cs typeface="Gill Sans"/>
              <a:sym typeface="Gill Sans"/>
            </a:endParaRPr>
          </a:p>
        </p:txBody>
      </p:sp>
      <p:sp>
        <p:nvSpPr>
          <p:cNvPr id="78" name="Google Shape;78;p15"/>
          <p:cNvSpPr/>
          <p:nvPr/>
        </p:nvSpPr>
        <p:spPr>
          <a:xfrm>
            <a:off x="990600" y="1974640"/>
            <a:ext cx="1600200" cy="1143000"/>
          </a:xfrm>
          <a:prstGeom prst="roundRect">
            <a:avLst>
              <a:gd name="adj" fmla="val 16667"/>
            </a:avLst>
          </a:prstGeom>
          <a:solidFill>
            <a:srgbClr val="000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solidFill>
                  <a:schemeClr val="lt1"/>
                </a:solidFill>
                <a:latin typeface="Gill Sans"/>
                <a:ea typeface="Gill Sans"/>
                <a:cs typeface="Gill Sans"/>
                <a:sym typeface="Gill Sans"/>
              </a:rPr>
              <a:t>Energy in particles:  temperature and sound</a:t>
            </a:r>
            <a:endParaRPr sz="1800" i="0" u="none" strike="noStrike" cap="none">
              <a:solidFill>
                <a:schemeClr val="lt1"/>
              </a:solidFill>
              <a:latin typeface="Gill Sans"/>
              <a:ea typeface="Gill Sans"/>
              <a:cs typeface="Gill Sans"/>
              <a:sym typeface="Gill Sans"/>
            </a:endParaRPr>
          </a:p>
        </p:txBody>
      </p:sp>
      <p:sp>
        <p:nvSpPr>
          <p:cNvPr id="79" name="Google Shape;79;p15"/>
          <p:cNvSpPr/>
          <p:nvPr/>
        </p:nvSpPr>
        <p:spPr>
          <a:xfrm>
            <a:off x="76200" y="1447800"/>
            <a:ext cx="1143000" cy="1143000"/>
          </a:xfrm>
          <a:prstGeom prst="roundRect">
            <a:avLst>
              <a:gd name="adj" fmla="val 16667"/>
            </a:avLst>
          </a:prstGeom>
          <a:solidFill>
            <a:srgbClr val="0000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solidFill>
                  <a:schemeClr val="lt1"/>
                </a:solidFill>
                <a:latin typeface="Gill Sans"/>
                <a:ea typeface="Gill Sans"/>
                <a:cs typeface="Gill Sans"/>
                <a:sym typeface="Gill Sans"/>
              </a:rPr>
              <a:t>Energy in electrical </a:t>
            </a:r>
            <a:r>
              <a:rPr lang="en-US" sz="2400" i="0" u="none" strike="noStrike" cap="none">
                <a:solidFill>
                  <a:schemeClr val="lt1"/>
                </a:solidFill>
                <a:latin typeface="Gill Sans"/>
                <a:ea typeface="Gill Sans"/>
                <a:cs typeface="Gill Sans"/>
                <a:sym typeface="Gill Sans"/>
              </a:rPr>
              <a:t>c</a:t>
            </a:r>
            <a:r>
              <a:rPr lang="en-US" sz="1800" i="0" u="none" strike="noStrike" cap="none">
                <a:solidFill>
                  <a:schemeClr val="lt1"/>
                </a:solidFill>
                <a:latin typeface="Gill Sans"/>
                <a:ea typeface="Gill Sans"/>
                <a:cs typeface="Gill Sans"/>
                <a:sym typeface="Gill Sans"/>
              </a:rPr>
              <a:t>ircuits</a:t>
            </a:r>
            <a:endParaRPr sz="1800" i="0" u="none" strike="noStrike" cap="none">
              <a:solidFill>
                <a:schemeClr val="lt1"/>
              </a:solidFill>
              <a:latin typeface="Gill Sans"/>
              <a:ea typeface="Gill Sans"/>
              <a:cs typeface="Gill Sans"/>
              <a:sym typeface="Gill Sans"/>
            </a:endParaRPr>
          </a:p>
        </p:txBody>
      </p:sp>
      <p:sp>
        <p:nvSpPr>
          <p:cNvPr id="80" name="Google Shape;80;p15"/>
          <p:cNvSpPr/>
          <p:nvPr/>
        </p:nvSpPr>
        <p:spPr>
          <a:xfrm>
            <a:off x="2388118" y="2658892"/>
            <a:ext cx="1371600" cy="1143000"/>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solidFill>
                  <a:schemeClr val="lt1"/>
                </a:solidFill>
                <a:latin typeface="Gill Sans"/>
                <a:ea typeface="Gill Sans"/>
                <a:cs typeface="Gill Sans"/>
                <a:sym typeface="Gill Sans"/>
              </a:rPr>
              <a:t>Energy, forces, and motion</a:t>
            </a:r>
            <a:endParaRPr sz="1800" i="0" u="none" strike="noStrike" cap="none">
              <a:solidFill>
                <a:schemeClr val="lt1"/>
              </a:solidFill>
              <a:latin typeface="Gill Sans"/>
              <a:ea typeface="Gill Sans"/>
              <a:cs typeface="Gill Sans"/>
              <a:sym typeface="Gill Sans"/>
            </a:endParaRPr>
          </a:p>
        </p:txBody>
      </p:sp>
      <p:sp>
        <p:nvSpPr>
          <p:cNvPr id="81" name="Google Shape;81;p15"/>
          <p:cNvSpPr/>
          <p:nvPr/>
        </p:nvSpPr>
        <p:spPr>
          <a:xfrm>
            <a:off x="959856" y="5034052"/>
            <a:ext cx="1295400" cy="1143000"/>
          </a:xfrm>
          <a:prstGeom prst="roundRect">
            <a:avLst>
              <a:gd name="adj" fmla="val 16667"/>
            </a:avLst>
          </a:prstGeom>
          <a:solidFill>
            <a:srgbClr val="4F61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solidFill>
                  <a:schemeClr val="lt1"/>
                </a:solidFill>
                <a:latin typeface="Gill Sans"/>
                <a:ea typeface="Gill Sans"/>
                <a:cs typeface="Gill Sans"/>
                <a:sym typeface="Gill Sans"/>
              </a:rPr>
              <a:t>Structures of life</a:t>
            </a:r>
            <a:endParaRPr sz="1800" i="0" u="none" strike="noStrike" cap="none">
              <a:solidFill>
                <a:schemeClr val="lt1"/>
              </a:solidFill>
              <a:latin typeface="Gill Sans"/>
              <a:ea typeface="Gill Sans"/>
              <a:cs typeface="Gill Sans"/>
              <a:sym typeface="Gill Sans"/>
            </a:endParaRPr>
          </a:p>
        </p:txBody>
      </p:sp>
      <p:sp>
        <p:nvSpPr>
          <p:cNvPr id="82" name="Google Shape;82;p15"/>
          <p:cNvSpPr/>
          <p:nvPr/>
        </p:nvSpPr>
        <p:spPr>
          <a:xfrm>
            <a:off x="0" y="5670388"/>
            <a:ext cx="1295400" cy="1143000"/>
          </a:xfrm>
          <a:prstGeom prst="roundRect">
            <a:avLst>
              <a:gd name="adj" fmla="val 16667"/>
            </a:avLst>
          </a:prstGeom>
          <a:solidFill>
            <a:srgbClr val="4944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solidFill>
                  <a:schemeClr val="lt1"/>
                </a:solidFill>
                <a:latin typeface="Gill Sans"/>
                <a:ea typeface="Gill Sans"/>
                <a:cs typeface="Gill Sans"/>
                <a:sym typeface="Gill Sans"/>
              </a:rPr>
              <a:t>Heredity and evolution</a:t>
            </a:r>
            <a:endParaRPr sz="1800" i="0" u="none" strike="noStrike" cap="none">
              <a:solidFill>
                <a:schemeClr val="lt1"/>
              </a:solidFill>
              <a:latin typeface="Gill Sans"/>
              <a:ea typeface="Gill Sans"/>
              <a:cs typeface="Gill Sans"/>
              <a:sym typeface="Gill Sans"/>
            </a:endParaRPr>
          </a:p>
        </p:txBody>
      </p:sp>
      <p:sp>
        <p:nvSpPr>
          <p:cNvPr id="83" name="Google Shape;83;p15"/>
          <p:cNvSpPr/>
          <p:nvPr/>
        </p:nvSpPr>
        <p:spPr>
          <a:xfrm>
            <a:off x="6499504" y="5034052"/>
            <a:ext cx="1470450" cy="1143000"/>
          </a:xfrm>
          <a:prstGeom prst="roundRect">
            <a:avLst>
              <a:gd name="adj" fmla="val 16667"/>
            </a:avLst>
          </a:prstGeom>
          <a:solidFill>
            <a:srgbClr val="66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solidFill>
                  <a:schemeClr val="lt1"/>
                </a:solidFill>
                <a:latin typeface="Gill Sans"/>
                <a:ea typeface="Gill Sans"/>
                <a:cs typeface="Gill Sans"/>
                <a:sym typeface="Gill Sans"/>
              </a:rPr>
              <a:t>Energy transfer in seasons</a:t>
            </a:r>
            <a:endParaRPr sz="1800" i="0" u="none" strike="noStrike" cap="none">
              <a:solidFill>
                <a:schemeClr val="lt1"/>
              </a:solidFill>
              <a:latin typeface="Gill Sans"/>
              <a:ea typeface="Gill Sans"/>
              <a:cs typeface="Gill Sans"/>
              <a:sym typeface="Gill Sans"/>
            </a:endParaRPr>
          </a:p>
        </p:txBody>
      </p:sp>
      <p:sp>
        <p:nvSpPr>
          <p:cNvPr id="84" name="Google Shape;84;p15"/>
          <p:cNvSpPr/>
          <p:nvPr/>
        </p:nvSpPr>
        <p:spPr>
          <a:xfrm>
            <a:off x="7772400" y="5670388"/>
            <a:ext cx="1295400" cy="11430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solidFill>
                  <a:schemeClr val="lt1"/>
                </a:solidFill>
                <a:latin typeface="Gill Sans"/>
                <a:ea typeface="Gill Sans"/>
                <a:cs typeface="Gill Sans"/>
                <a:sym typeface="Gill Sans"/>
              </a:rPr>
              <a:t>Energy transfer in weather &amp; climate</a:t>
            </a:r>
            <a:endParaRPr sz="1800" i="0" u="none" strike="noStrike" cap="none">
              <a:solidFill>
                <a:schemeClr val="lt1"/>
              </a:solidFill>
              <a:latin typeface="Gill Sans"/>
              <a:ea typeface="Gill Sans"/>
              <a:cs typeface="Gill Sans"/>
              <a:sym typeface="Gill Sans"/>
            </a:endParaRPr>
          </a:p>
        </p:txBody>
      </p:sp>
      <p:sp>
        <p:nvSpPr>
          <p:cNvPr id="85" name="Google Shape;85;p15"/>
          <p:cNvSpPr/>
          <p:nvPr/>
        </p:nvSpPr>
        <p:spPr>
          <a:xfrm>
            <a:off x="5551159" y="4484596"/>
            <a:ext cx="1143000" cy="1143000"/>
          </a:xfrm>
          <a:prstGeom prst="roundRect">
            <a:avLst>
              <a:gd name="adj" fmla="val 16667"/>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i="0" u="none" strike="noStrike" cap="none">
                <a:solidFill>
                  <a:schemeClr val="lt1"/>
                </a:solidFill>
                <a:latin typeface="Gill Sans"/>
                <a:ea typeface="Gill Sans"/>
                <a:cs typeface="Gill Sans"/>
                <a:sym typeface="Gill Sans"/>
              </a:rPr>
              <a:t>Energy and forces in space</a:t>
            </a:r>
            <a:endParaRPr sz="1600" i="0" u="none" strike="noStrike" cap="none">
              <a:solidFill>
                <a:schemeClr val="lt1"/>
              </a:solidFill>
              <a:latin typeface="Gill Sans"/>
              <a:ea typeface="Gill Sans"/>
              <a:cs typeface="Gill Sans"/>
              <a:sym typeface="Gill Sans"/>
            </a:endParaRPr>
          </a:p>
        </p:txBody>
      </p:sp>
      <p:sp>
        <p:nvSpPr>
          <p:cNvPr id="86" name="Google Shape;86;p15"/>
          <p:cNvSpPr/>
          <p:nvPr/>
        </p:nvSpPr>
        <p:spPr>
          <a:xfrm>
            <a:off x="7924800" y="1447800"/>
            <a:ext cx="1143000" cy="1143000"/>
          </a:xfrm>
          <a:prstGeom prst="roundRect">
            <a:avLst>
              <a:gd name="adj" fmla="val 16667"/>
            </a:avLst>
          </a:prstGeom>
          <a:solidFill>
            <a:srgbClr val="953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0" u="none" strike="noStrike" cap="none">
                <a:solidFill>
                  <a:schemeClr val="lt1"/>
                </a:solidFill>
                <a:latin typeface="Gill Sans"/>
                <a:ea typeface="Gill Sans"/>
                <a:cs typeface="Gill Sans"/>
                <a:sym typeface="Gill Sans"/>
              </a:rPr>
              <a:t>Geologic time</a:t>
            </a:r>
            <a:endParaRPr sz="1800" i="0" u="none" strike="noStrike" cap="none">
              <a:solidFill>
                <a:schemeClr val="lt1"/>
              </a:solidFill>
              <a:latin typeface="Gill Sans"/>
              <a:ea typeface="Gill Sans"/>
              <a:cs typeface="Gill Sans"/>
              <a:sym typeface="Gill Sans"/>
            </a:endParaRPr>
          </a:p>
        </p:txBody>
      </p:sp>
      <p:sp>
        <p:nvSpPr>
          <p:cNvPr id="87" name="Google Shape;87;p15"/>
          <p:cNvSpPr/>
          <p:nvPr/>
        </p:nvSpPr>
        <p:spPr>
          <a:xfrm>
            <a:off x="3657600" y="3189196"/>
            <a:ext cx="2057400" cy="1866900"/>
          </a:xfrm>
          <a:prstGeom prst="roundRect">
            <a:avLst>
              <a:gd name="adj" fmla="val 16667"/>
            </a:avLst>
          </a:prstGeom>
          <a:solidFill>
            <a:srgbClr val="ECC6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i="0" u="none" strike="noStrike" cap="none">
                <a:solidFill>
                  <a:schemeClr val="lt1"/>
                </a:solidFill>
                <a:latin typeface="Gill Sans"/>
                <a:ea typeface="Gill Sans"/>
                <a:cs typeface="Gill Sans"/>
                <a:sym typeface="Gill Sans"/>
              </a:rPr>
              <a:t>Energy </a:t>
            </a:r>
            <a:endParaRPr>
              <a:latin typeface="Gill Sans"/>
              <a:ea typeface="Gill Sans"/>
              <a:cs typeface="Gill Sans"/>
              <a:sym typeface="Gill Sans"/>
            </a:endParaRPr>
          </a:p>
          <a:p>
            <a:pPr marL="0" marR="0" lvl="0" indent="0" algn="ctr" rtl="0">
              <a:spcBef>
                <a:spcPts val="0"/>
              </a:spcBef>
              <a:spcAft>
                <a:spcPts val="0"/>
              </a:spcAft>
              <a:buNone/>
            </a:pPr>
            <a:r>
              <a:rPr lang="en-US" sz="3200" i="0" u="none" strike="noStrike" cap="none">
                <a:solidFill>
                  <a:schemeClr val="lt1"/>
                </a:solidFill>
                <a:latin typeface="Gill Sans"/>
                <a:ea typeface="Gill Sans"/>
                <a:cs typeface="Gill Sans"/>
                <a:sym typeface="Gill Sans"/>
              </a:rPr>
              <a:t>and </a:t>
            </a:r>
            <a:endParaRPr>
              <a:latin typeface="Gill Sans"/>
              <a:ea typeface="Gill Sans"/>
              <a:cs typeface="Gill Sans"/>
              <a:sym typeface="Gill Sans"/>
            </a:endParaRPr>
          </a:p>
          <a:p>
            <a:pPr marL="0" marR="0" lvl="0" indent="0" algn="ctr" rtl="0">
              <a:spcBef>
                <a:spcPts val="0"/>
              </a:spcBef>
              <a:spcAft>
                <a:spcPts val="0"/>
              </a:spcAft>
              <a:buNone/>
            </a:pPr>
            <a:r>
              <a:rPr lang="en-US" sz="3200" i="0" u="none" strike="noStrike" cap="none">
                <a:solidFill>
                  <a:schemeClr val="lt1"/>
                </a:solidFill>
                <a:latin typeface="Gill Sans"/>
                <a:ea typeface="Gill Sans"/>
                <a:cs typeface="Gill Sans"/>
                <a:sym typeface="Gill Sans"/>
              </a:rPr>
              <a:t>Matter</a:t>
            </a:r>
            <a:endParaRPr>
              <a:latin typeface="Gill Sans"/>
              <a:ea typeface="Gill Sans"/>
              <a:cs typeface="Gill Sans"/>
              <a:sym typeface="Gill Sans"/>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body" idx="1"/>
          </p:nvPr>
        </p:nvSpPr>
        <p:spPr>
          <a:xfrm>
            <a:off x="457200" y="2362200"/>
            <a:ext cx="8229600" cy="388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3200"/>
              <a:buFont typeface="Arial"/>
              <a:buNone/>
            </a:pPr>
            <a:endParaRPr sz="3200" b="0" i="0" u="none" strike="noStrike" cap="none">
              <a:solidFill>
                <a:srgbClr val="3F3F3F"/>
              </a:solidFill>
              <a:latin typeface="Calibri"/>
              <a:ea typeface="Calibri"/>
              <a:cs typeface="Calibri"/>
              <a:sym typeface="Calibri"/>
            </a:endParaRPr>
          </a:p>
        </p:txBody>
      </p:sp>
      <p:sp>
        <p:nvSpPr>
          <p:cNvPr id="93" name="Google Shape;93;p16"/>
          <p:cNvSpPr txBox="1"/>
          <p:nvPr/>
        </p:nvSpPr>
        <p:spPr>
          <a:xfrm>
            <a:off x="-12700" y="646116"/>
            <a:ext cx="9144000" cy="895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Arial"/>
              <a:buNone/>
            </a:pPr>
            <a:r>
              <a:rPr lang="en-US" sz="3600" i="0" u="none" strike="noStrike" cap="none">
                <a:solidFill>
                  <a:schemeClr val="dk1"/>
                </a:solidFill>
                <a:latin typeface="Gill Sans"/>
                <a:ea typeface="Gill Sans"/>
                <a:cs typeface="Gill Sans"/>
                <a:sym typeface="Gill Sans"/>
              </a:rPr>
              <a:t>INTEGRATED CURRICULUM SAMPLE</a:t>
            </a:r>
            <a:endParaRPr sz="3600" i="0" u="none" strike="noStrike" cap="none">
              <a:solidFill>
                <a:schemeClr val="dk1"/>
              </a:solidFill>
              <a:latin typeface="Gill Sans"/>
              <a:ea typeface="Gill Sans"/>
              <a:cs typeface="Gill Sans"/>
              <a:sym typeface="Gill Sans"/>
            </a:endParaRPr>
          </a:p>
        </p:txBody>
      </p:sp>
      <p:grpSp>
        <p:nvGrpSpPr>
          <p:cNvPr id="94" name="Google Shape;94;p16"/>
          <p:cNvGrpSpPr/>
          <p:nvPr/>
        </p:nvGrpSpPr>
        <p:grpSpPr>
          <a:xfrm>
            <a:off x="254134" y="1752600"/>
            <a:ext cx="8432666" cy="3950764"/>
            <a:chOff x="266834" y="1065736"/>
            <a:chExt cx="8432666" cy="3950764"/>
          </a:xfrm>
        </p:grpSpPr>
        <p:sp>
          <p:nvSpPr>
            <p:cNvPr id="95" name="Google Shape;95;p16"/>
            <p:cNvSpPr/>
            <p:nvPr/>
          </p:nvSpPr>
          <p:spPr>
            <a:xfrm>
              <a:off x="5950090" y="1065736"/>
              <a:ext cx="2749410" cy="3950764"/>
            </a:xfrm>
            <a:prstGeom prst="roundRect">
              <a:avLst>
                <a:gd name="adj" fmla="val 10386"/>
              </a:avLst>
            </a:prstGeom>
            <a:gradFill>
              <a:gsLst>
                <a:gs pos="0">
                  <a:srgbClr val="A0C94A"/>
                </a:gs>
                <a:gs pos="100000">
                  <a:srgbClr val="EAF1DD"/>
                </a:gs>
              </a:gsLst>
              <a:lin ang="5400000" scaled="0"/>
            </a:gra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96" name="Google Shape;96;p16"/>
            <p:cNvSpPr/>
            <p:nvPr/>
          </p:nvSpPr>
          <p:spPr>
            <a:xfrm>
              <a:off x="2858998" y="1065738"/>
              <a:ext cx="3091092" cy="3906256"/>
            </a:xfrm>
            <a:prstGeom prst="roundRect">
              <a:avLst>
                <a:gd name="adj" fmla="val 9781"/>
              </a:avLst>
            </a:prstGeom>
            <a:gradFill>
              <a:gsLst>
                <a:gs pos="0">
                  <a:srgbClr val="D13F3B"/>
                </a:gs>
                <a:gs pos="100000">
                  <a:srgbClr val="F2DADA"/>
                </a:gs>
              </a:gsLst>
              <a:lin ang="54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97" name="Google Shape;97;p16"/>
            <p:cNvSpPr/>
            <p:nvPr/>
          </p:nvSpPr>
          <p:spPr>
            <a:xfrm>
              <a:off x="266834" y="1065738"/>
              <a:ext cx="2592164" cy="3950762"/>
            </a:xfrm>
            <a:prstGeom prst="roundRect">
              <a:avLst>
                <a:gd name="adj" fmla="val 7760"/>
              </a:avLst>
            </a:prstGeom>
            <a:gradFill>
              <a:gsLst>
                <a:gs pos="0">
                  <a:srgbClr val="4FA1E8"/>
                </a:gs>
                <a:gs pos="100000">
                  <a:srgbClr val="FFFFFF"/>
                </a:gs>
              </a:gsLst>
              <a:lin ang="54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98" name="Google Shape;98;p16"/>
            <p:cNvSpPr txBox="1"/>
            <p:nvPr/>
          </p:nvSpPr>
          <p:spPr>
            <a:xfrm>
              <a:off x="1455759" y="1489690"/>
              <a:ext cx="999988" cy="415498"/>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Small Particle Model</a:t>
              </a:r>
              <a:endParaRPr/>
            </a:p>
          </p:txBody>
        </p:sp>
        <p:sp>
          <p:nvSpPr>
            <p:cNvPr id="99" name="Google Shape;99;p16"/>
            <p:cNvSpPr txBox="1"/>
            <p:nvPr/>
          </p:nvSpPr>
          <p:spPr>
            <a:xfrm>
              <a:off x="1455759" y="2189144"/>
              <a:ext cx="999988" cy="577081"/>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Contact and Non-contact Interactions</a:t>
              </a:r>
              <a:endParaRPr/>
            </a:p>
          </p:txBody>
        </p:sp>
        <p:sp>
          <p:nvSpPr>
            <p:cNvPr id="100" name="Google Shape;100;p16"/>
            <p:cNvSpPr txBox="1"/>
            <p:nvPr/>
          </p:nvSpPr>
          <p:spPr>
            <a:xfrm>
              <a:off x="3238767" y="1578206"/>
              <a:ext cx="999988" cy="415498"/>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The Elements</a:t>
              </a:r>
              <a:endParaRPr/>
            </a:p>
          </p:txBody>
        </p:sp>
        <p:cxnSp>
          <p:nvCxnSpPr>
            <p:cNvPr id="101" name="Google Shape;101;p16"/>
            <p:cNvCxnSpPr>
              <a:stCxn id="98" idx="3"/>
              <a:endCxn id="100" idx="1"/>
            </p:cNvCxnSpPr>
            <p:nvPr/>
          </p:nvCxnSpPr>
          <p:spPr>
            <a:xfrm>
              <a:off x="2455747" y="1697439"/>
              <a:ext cx="783000" cy="885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cxnSp>
          <p:nvCxnSpPr>
            <p:cNvPr id="102" name="Google Shape;102;p16"/>
            <p:cNvCxnSpPr>
              <a:stCxn id="99" idx="3"/>
              <a:endCxn id="103" idx="1"/>
            </p:cNvCxnSpPr>
            <p:nvPr/>
          </p:nvCxnSpPr>
          <p:spPr>
            <a:xfrm>
              <a:off x="2455747" y="2477684"/>
              <a:ext cx="783000" cy="102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sp>
          <p:nvSpPr>
            <p:cNvPr id="104" name="Google Shape;104;p16"/>
            <p:cNvSpPr txBox="1"/>
            <p:nvPr/>
          </p:nvSpPr>
          <p:spPr>
            <a:xfrm>
              <a:off x="1637719" y="2941167"/>
              <a:ext cx="1131603" cy="577081"/>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Chemical Potential Energy</a:t>
              </a:r>
              <a:endParaRPr/>
            </a:p>
          </p:txBody>
        </p:sp>
        <p:sp>
          <p:nvSpPr>
            <p:cNvPr id="105" name="Google Shape;105;p16"/>
            <p:cNvSpPr txBox="1"/>
            <p:nvPr/>
          </p:nvSpPr>
          <p:spPr>
            <a:xfrm>
              <a:off x="4738368" y="3419557"/>
              <a:ext cx="999988" cy="577081"/>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Electrostatic Potential Energy</a:t>
              </a:r>
              <a:endParaRPr sz="1050" b="0" i="0" u="none" strike="noStrike" cap="none">
                <a:solidFill>
                  <a:schemeClr val="dk1"/>
                </a:solidFill>
                <a:latin typeface="Arial"/>
                <a:ea typeface="Arial"/>
                <a:cs typeface="Arial"/>
                <a:sym typeface="Arial"/>
              </a:endParaRPr>
            </a:p>
          </p:txBody>
        </p:sp>
        <p:sp>
          <p:nvSpPr>
            <p:cNvPr id="106" name="Google Shape;106;p16"/>
            <p:cNvSpPr txBox="1"/>
            <p:nvPr/>
          </p:nvSpPr>
          <p:spPr>
            <a:xfrm>
              <a:off x="1637719" y="4107580"/>
              <a:ext cx="1145110" cy="577081"/>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Magnetic Potential Energy</a:t>
              </a:r>
              <a:endParaRPr/>
            </a:p>
          </p:txBody>
        </p:sp>
        <p:cxnSp>
          <p:nvCxnSpPr>
            <p:cNvPr id="107" name="Google Shape;107;p16"/>
            <p:cNvCxnSpPr>
              <a:stCxn id="108" idx="3"/>
              <a:endCxn id="104" idx="1"/>
            </p:cNvCxnSpPr>
            <p:nvPr/>
          </p:nvCxnSpPr>
          <p:spPr>
            <a:xfrm rot="10800000" flipH="1">
              <a:off x="1299957" y="3229783"/>
              <a:ext cx="337800" cy="5034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cxnSp>
          <p:nvCxnSpPr>
            <p:cNvPr id="109" name="Google Shape;109;p16"/>
            <p:cNvCxnSpPr>
              <a:stCxn id="108" idx="3"/>
              <a:endCxn id="106" idx="1"/>
            </p:cNvCxnSpPr>
            <p:nvPr/>
          </p:nvCxnSpPr>
          <p:spPr>
            <a:xfrm>
              <a:off x="1299957" y="3733183"/>
              <a:ext cx="337800" cy="6630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cxnSp>
          <p:nvCxnSpPr>
            <p:cNvPr id="110" name="Google Shape;110;p16"/>
            <p:cNvCxnSpPr>
              <a:stCxn id="108" idx="3"/>
              <a:endCxn id="105" idx="1"/>
            </p:cNvCxnSpPr>
            <p:nvPr/>
          </p:nvCxnSpPr>
          <p:spPr>
            <a:xfrm rot="10800000" flipH="1">
              <a:off x="1299957" y="3707983"/>
              <a:ext cx="3438300" cy="252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cxnSp>
          <p:nvCxnSpPr>
            <p:cNvPr id="111" name="Google Shape;111;p16"/>
            <p:cNvCxnSpPr>
              <a:stCxn id="103" idx="3"/>
              <a:endCxn id="105" idx="1"/>
            </p:cNvCxnSpPr>
            <p:nvPr/>
          </p:nvCxnSpPr>
          <p:spPr>
            <a:xfrm>
              <a:off x="4238755" y="2487757"/>
              <a:ext cx="499500" cy="12204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cxnSp>
          <p:nvCxnSpPr>
            <p:cNvPr id="112" name="Google Shape;112;p16"/>
            <p:cNvCxnSpPr>
              <a:stCxn id="104" idx="3"/>
              <a:endCxn id="105" idx="1"/>
            </p:cNvCxnSpPr>
            <p:nvPr/>
          </p:nvCxnSpPr>
          <p:spPr>
            <a:xfrm>
              <a:off x="2769322" y="3229707"/>
              <a:ext cx="1968900" cy="4785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sp>
          <p:nvSpPr>
            <p:cNvPr id="113" name="Google Shape;113;p16"/>
            <p:cNvSpPr txBox="1"/>
            <p:nvPr/>
          </p:nvSpPr>
          <p:spPr>
            <a:xfrm>
              <a:off x="4581809" y="1843319"/>
              <a:ext cx="1184135" cy="415498"/>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Chemical Bonds and Reactions</a:t>
              </a:r>
              <a:endParaRPr/>
            </a:p>
          </p:txBody>
        </p:sp>
        <p:cxnSp>
          <p:nvCxnSpPr>
            <p:cNvPr id="114" name="Google Shape;114;p16"/>
            <p:cNvCxnSpPr>
              <a:stCxn id="103" idx="3"/>
              <a:endCxn id="113" idx="1"/>
            </p:cNvCxnSpPr>
            <p:nvPr/>
          </p:nvCxnSpPr>
          <p:spPr>
            <a:xfrm rot="10800000" flipH="1">
              <a:off x="4238755" y="2050957"/>
              <a:ext cx="343200" cy="4368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cxnSp>
          <p:nvCxnSpPr>
            <p:cNvPr id="115" name="Google Shape;115;p16"/>
            <p:cNvCxnSpPr>
              <a:stCxn id="100" idx="3"/>
              <a:endCxn id="113" idx="1"/>
            </p:cNvCxnSpPr>
            <p:nvPr/>
          </p:nvCxnSpPr>
          <p:spPr>
            <a:xfrm>
              <a:off x="4238755" y="1785955"/>
              <a:ext cx="343200" cy="2652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sp>
          <p:nvSpPr>
            <p:cNvPr id="116" name="Google Shape;116;p16"/>
            <p:cNvSpPr txBox="1"/>
            <p:nvPr/>
          </p:nvSpPr>
          <p:spPr>
            <a:xfrm>
              <a:off x="6232790" y="4684661"/>
              <a:ext cx="1140871" cy="253916"/>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Radiant Energy</a:t>
              </a:r>
              <a:endParaRPr/>
            </a:p>
          </p:txBody>
        </p:sp>
        <p:sp>
          <p:nvSpPr>
            <p:cNvPr id="117" name="Google Shape;117;p16"/>
            <p:cNvSpPr txBox="1"/>
            <p:nvPr/>
          </p:nvSpPr>
          <p:spPr>
            <a:xfrm>
              <a:off x="7385055" y="2901890"/>
              <a:ext cx="1186957" cy="253916"/>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Photosynthesis</a:t>
              </a:r>
              <a:endParaRPr/>
            </a:p>
          </p:txBody>
        </p:sp>
        <p:cxnSp>
          <p:nvCxnSpPr>
            <p:cNvPr id="118" name="Google Shape;118;p16"/>
            <p:cNvCxnSpPr>
              <a:stCxn id="113" idx="3"/>
              <a:endCxn id="117" idx="1"/>
            </p:cNvCxnSpPr>
            <p:nvPr/>
          </p:nvCxnSpPr>
          <p:spPr>
            <a:xfrm>
              <a:off x="5765944" y="2051068"/>
              <a:ext cx="1619100" cy="9777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cxnSp>
          <p:nvCxnSpPr>
            <p:cNvPr id="119" name="Google Shape;119;p16"/>
            <p:cNvCxnSpPr>
              <a:stCxn id="105" idx="3"/>
              <a:endCxn id="117" idx="1"/>
            </p:cNvCxnSpPr>
            <p:nvPr/>
          </p:nvCxnSpPr>
          <p:spPr>
            <a:xfrm rot="10800000" flipH="1">
              <a:off x="5738356" y="3028898"/>
              <a:ext cx="1646700" cy="6792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cxnSp>
          <p:nvCxnSpPr>
            <p:cNvPr id="120" name="Google Shape;120;p16"/>
            <p:cNvCxnSpPr>
              <a:stCxn id="108" idx="2"/>
              <a:endCxn id="116" idx="1"/>
            </p:cNvCxnSpPr>
            <p:nvPr/>
          </p:nvCxnSpPr>
          <p:spPr>
            <a:xfrm rot="-5400000" flipH="1">
              <a:off x="3161713" y="1740765"/>
              <a:ext cx="709200" cy="5432700"/>
            </a:xfrm>
            <a:prstGeom prst="bentConnector2">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sp>
          <p:nvSpPr>
            <p:cNvPr id="108" name="Google Shape;108;p16"/>
            <p:cNvSpPr txBox="1"/>
            <p:nvPr/>
          </p:nvSpPr>
          <p:spPr>
            <a:xfrm>
              <a:off x="299969" y="3363851"/>
              <a:ext cx="999988" cy="738664"/>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Energy Transfer and Forms of Energy</a:t>
              </a:r>
              <a:endParaRPr sz="1050" b="0" i="0" u="none" strike="noStrike" cap="none">
                <a:solidFill>
                  <a:schemeClr val="dk1"/>
                </a:solidFill>
                <a:latin typeface="Arial"/>
                <a:ea typeface="Arial"/>
                <a:cs typeface="Arial"/>
                <a:sym typeface="Arial"/>
              </a:endParaRPr>
            </a:p>
          </p:txBody>
        </p:sp>
        <p:sp>
          <p:nvSpPr>
            <p:cNvPr id="103" name="Google Shape;103;p16"/>
            <p:cNvSpPr txBox="1"/>
            <p:nvPr/>
          </p:nvSpPr>
          <p:spPr>
            <a:xfrm>
              <a:off x="3238767" y="2199216"/>
              <a:ext cx="999988" cy="577081"/>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Non-contact Electrostatic Interactions</a:t>
              </a:r>
              <a:endParaRPr/>
            </a:p>
          </p:txBody>
        </p:sp>
        <p:sp>
          <p:nvSpPr>
            <p:cNvPr id="121" name="Google Shape;121;p16"/>
            <p:cNvSpPr txBox="1"/>
            <p:nvPr/>
          </p:nvSpPr>
          <p:spPr>
            <a:xfrm>
              <a:off x="450897" y="1065740"/>
              <a:ext cx="162960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Semester One</a:t>
              </a:r>
              <a:endParaRPr sz="1200">
                <a:solidFill>
                  <a:schemeClr val="dk1"/>
                </a:solidFill>
                <a:latin typeface="Arial"/>
                <a:ea typeface="Arial"/>
                <a:cs typeface="Arial"/>
                <a:sym typeface="Arial"/>
              </a:endParaRPr>
            </a:p>
          </p:txBody>
        </p:sp>
        <p:sp>
          <p:nvSpPr>
            <p:cNvPr id="122" name="Google Shape;122;p16"/>
            <p:cNvSpPr txBox="1"/>
            <p:nvPr/>
          </p:nvSpPr>
          <p:spPr>
            <a:xfrm>
              <a:off x="3205732" y="1065740"/>
              <a:ext cx="125189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Semester Two</a:t>
              </a:r>
              <a:endParaRPr sz="1200">
                <a:solidFill>
                  <a:schemeClr val="dk1"/>
                </a:solidFill>
                <a:latin typeface="Arial"/>
                <a:ea typeface="Arial"/>
                <a:cs typeface="Arial"/>
                <a:sym typeface="Arial"/>
              </a:endParaRPr>
            </a:p>
          </p:txBody>
        </p:sp>
        <p:sp>
          <p:nvSpPr>
            <p:cNvPr id="123" name="Google Shape;123;p16"/>
            <p:cNvSpPr txBox="1"/>
            <p:nvPr/>
          </p:nvSpPr>
          <p:spPr>
            <a:xfrm>
              <a:off x="6177275" y="1065740"/>
              <a:ext cx="192554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Semester Three</a:t>
              </a:r>
              <a:endParaRPr sz="1200">
                <a:solidFill>
                  <a:schemeClr val="dk1"/>
                </a:solidFill>
                <a:latin typeface="Arial"/>
                <a:ea typeface="Arial"/>
                <a:cs typeface="Arial"/>
                <a:sym typeface="Arial"/>
              </a:endParaRPr>
            </a:p>
          </p:txBody>
        </p:sp>
        <p:cxnSp>
          <p:nvCxnSpPr>
            <p:cNvPr id="124" name="Google Shape;124;p16"/>
            <p:cNvCxnSpPr>
              <a:stCxn id="116" idx="0"/>
              <a:endCxn id="117" idx="1"/>
            </p:cNvCxnSpPr>
            <p:nvPr/>
          </p:nvCxnSpPr>
          <p:spPr>
            <a:xfrm rot="10800000" flipH="1">
              <a:off x="6803225" y="3028961"/>
              <a:ext cx="581700" cy="1655700"/>
            </a:xfrm>
            <a:prstGeom prst="straightConnector1">
              <a:avLst/>
            </a:prstGeom>
            <a:gradFill>
              <a:gsLst>
                <a:gs pos="0">
                  <a:srgbClr val="FFBB82"/>
                </a:gs>
                <a:gs pos="35000">
                  <a:srgbClr val="FFCFA8"/>
                </a:gs>
                <a:gs pos="100000">
                  <a:srgbClr val="FFEBD9"/>
                </a:gs>
              </a:gsLst>
              <a:lin ang="16200000" scaled="0"/>
            </a:gradFill>
            <a:ln w="31750" cap="flat" cmpd="sng">
              <a:solidFill>
                <a:srgbClr val="F5913F"/>
              </a:solidFill>
              <a:prstDash val="solid"/>
              <a:round/>
              <a:headEnd type="none" w="sm" len="sm"/>
              <a:tailEnd type="triangle" w="lg" len="lg"/>
            </a:ln>
            <a:effectLst>
              <a:outerShdw blurRad="40000" dist="20000" dir="5400000" rotWithShape="0">
                <a:srgbClr val="000000">
                  <a:alpha val="37647"/>
                </a:srgbClr>
              </a:outerShdw>
            </a:effectLst>
          </p:spPr>
        </p:cxnSp>
        <p:sp>
          <p:nvSpPr>
            <p:cNvPr id="125" name="Google Shape;125;p16"/>
            <p:cNvSpPr txBox="1"/>
            <p:nvPr/>
          </p:nvSpPr>
          <p:spPr>
            <a:xfrm>
              <a:off x="1281411" y="1611031"/>
              <a:ext cx="17434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1</a:t>
              </a:r>
              <a:endParaRPr sz="900">
                <a:solidFill>
                  <a:srgbClr val="000000"/>
                </a:solidFill>
                <a:latin typeface="Arial"/>
                <a:ea typeface="Arial"/>
                <a:cs typeface="Arial"/>
                <a:sym typeface="Arial"/>
              </a:endParaRPr>
            </a:p>
          </p:txBody>
        </p:sp>
        <p:sp>
          <p:nvSpPr>
            <p:cNvPr id="126" name="Google Shape;126;p16"/>
            <p:cNvSpPr txBox="1"/>
            <p:nvPr/>
          </p:nvSpPr>
          <p:spPr>
            <a:xfrm>
              <a:off x="712789" y="3151445"/>
              <a:ext cx="17434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1</a:t>
              </a:r>
              <a:endParaRPr sz="900">
                <a:solidFill>
                  <a:srgbClr val="000000"/>
                </a:solidFill>
                <a:latin typeface="Arial"/>
                <a:ea typeface="Arial"/>
                <a:cs typeface="Arial"/>
                <a:sym typeface="Arial"/>
              </a:endParaRPr>
            </a:p>
          </p:txBody>
        </p:sp>
        <p:sp>
          <p:nvSpPr>
            <p:cNvPr id="127" name="Google Shape;127;p16"/>
            <p:cNvSpPr txBox="1"/>
            <p:nvPr/>
          </p:nvSpPr>
          <p:spPr>
            <a:xfrm>
              <a:off x="2877418" y="1509915"/>
              <a:ext cx="17434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2</a:t>
              </a:r>
              <a:endParaRPr/>
            </a:p>
          </p:txBody>
        </p:sp>
        <p:sp>
          <p:nvSpPr>
            <p:cNvPr id="128" name="Google Shape;128;p16"/>
            <p:cNvSpPr txBox="1"/>
            <p:nvPr/>
          </p:nvSpPr>
          <p:spPr>
            <a:xfrm>
              <a:off x="2877418" y="2288229"/>
              <a:ext cx="17434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2</a:t>
              </a:r>
              <a:endParaRPr/>
            </a:p>
          </p:txBody>
        </p:sp>
        <p:sp>
          <p:nvSpPr>
            <p:cNvPr id="129" name="Google Shape;129;p16"/>
            <p:cNvSpPr txBox="1"/>
            <p:nvPr/>
          </p:nvSpPr>
          <p:spPr>
            <a:xfrm>
              <a:off x="1249495" y="2430779"/>
              <a:ext cx="17434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1</a:t>
              </a:r>
              <a:endParaRPr sz="900">
                <a:solidFill>
                  <a:srgbClr val="000000"/>
                </a:solidFill>
                <a:latin typeface="Arial"/>
                <a:ea typeface="Arial"/>
                <a:cs typeface="Arial"/>
                <a:sym typeface="Arial"/>
              </a:endParaRPr>
            </a:p>
          </p:txBody>
        </p:sp>
        <p:sp>
          <p:nvSpPr>
            <p:cNvPr id="130" name="Google Shape;130;p16"/>
            <p:cNvSpPr txBox="1"/>
            <p:nvPr/>
          </p:nvSpPr>
          <p:spPr>
            <a:xfrm>
              <a:off x="1401262" y="4415670"/>
              <a:ext cx="17434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3</a:t>
              </a:r>
              <a:endParaRPr sz="900">
                <a:solidFill>
                  <a:srgbClr val="000000"/>
                </a:solidFill>
                <a:latin typeface="Arial"/>
                <a:ea typeface="Arial"/>
                <a:cs typeface="Arial"/>
                <a:sym typeface="Arial"/>
              </a:endParaRPr>
            </a:p>
          </p:txBody>
        </p:sp>
        <p:sp>
          <p:nvSpPr>
            <p:cNvPr id="131" name="Google Shape;131;p16"/>
            <p:cNvSpPr txBox="1"/>
            <p:nvPr/>
          </p:nvSpPr>
          <p:spPr>
            <a:xfrm>
              <a:off x="4283282" y="1964658"/>
              <a:ext cx="17434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4</a:t>
              </a:r>
              <a:endParaRPr sz="900">
                <a:solidFill>
                  <a:srgbClr val="000000"/>
                </a:solidFill>
                <a:latin typeface="Arial"/>
                <a:ea typeface="Arial"/>
                <a:cs typeface="Arial"/>
                <a:sym typeface="Arial"/>
              </a:endParaRPr>
            </a:p>
          </p:txBody>
        </p:sp>
        <p:sp>
          <p:nvSpPr>
            <p:cNvPr id="132" name="Google Shape;132;p16"/>
            <p:cNvSpPr txBox="1"/>
            <p:nvPr/>
          </p:nvSpPr>
          <p:spPr>
            <a:xfrm>
              <a:off x="7385056" y="2699657"/>
              <a:ext cx="17434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4</a:t>
              </a:r>
              <a:endParaRPr sz="900">
                <a:solidFill>
                  <a:srgbClr val="000000"/>
                </a:solidFill>
                <a:latin typeface="Arial"/>
                <a:ea typeface="Arial"/>
                <a:cs typeface="Arial"/>
                <a:sym typeface="Arial"/>
              </a:endParaRPr>
            </a:p>
          </p:txBody>
        </p:sp>
        <p:sp>
          <p:nvSpPr>
            <p:cNvPr id="133" name="Google Shape;133;p16"/>
            <p:cNvSpPr txBox="1"/>
            <p:nvPr/>
          </p:nvSpPr>
          <p:spPr>
            <a:xfrm>
              <a:off x="2877418" y="2557222"/>
              <a:ext cx="17434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5</a:t>
              </a:r>
              <a:endParaRPr sz="900">
                <a:solidFill>
                  <a:srgbClr val="000000"/>
                </a:solidFill>
                <a:latin typeface="Arial"/>
                <a:ea typeface="Arial"/>
                <a:cs typeface="Arial"/>
                <a:sym typeface="Arial"/>
              </a:endParaRPr>
            </a:p>
          </p:txBody>
        </p:sp>
        <p:sp>
          <p:nvSpPr>
            <p:cNvPr id="134" name="Google Shape;134;p16"/>
            <p:cNvSpPr txBox="1"/>
            <p:nvPr/>
          </p:nvSpPr>
          <p:spPr>
            <a:xfrm>
              <a:off x="3528469" y="3163624"/>
              <a:ext cx="17434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6</a:t>
              </a:r>
              <a:endParaRPr/>
            </a:p>
          </p:txBody>
        </p:sp>
        <p:sp>
          <p:nvSpPr>
            <p:cNvPr id="135" name="Google Shape;135;p16"/>
            <p:cNvSpPr txBox="1"/>
            <p:nvPr/>
          </p:nvSpPr>
          <p:spPr>
            <a:xfrm>
              <a:off x="4283282" y="3788539"/>
              <a:ext cx="174347"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a:solidFill>
                    <a:srgbClr val="000000"/>
                  </a:solidFill>
                  <a:latin typeface="Arial"/>
                  <a:ea typeface="Arial"/>
                  <a:cs typeface="Arial"/>
                  <a:sym typeface="Arial"/>
                </a:rPr>
                <a:t>3</a:t>
              </a:r>
              <a:endParaRPr sz="900">
                <a:solidFill>
                  <a:srgbClr val="000000"/>
                </a:solidFill>
                <a:latin typeface="Arial"/>
                <a:ea typeface="Arial"/>
                <a:cs typeface="Arial"/>
                <a:sym typeface="Arial"/>
              </a:endParaRPr>
            </a:p>
          </p:txBody>
        </p:sp>
      </p:grpSp>
      <p:sp>
        <p:nvSpPr>
          <p:cNvPr id="136" name="Google Shape;136;p16"/>
          <p:cNvSpPr txBox="1"/>
          <p:nvPr/>
        </p:nvSpPr>
        <p:spPr>
          <a:xfrm>
            <a:off x="352776" y="5885337"/>
            <a:ext cx="8432666"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Gill Sans"/>
                <a:ea typeface="Gill Sans"/>
                <a:cs typeface="Gill Sans"/>
                <a:sym typeface="Gill Sans"/>
              </a:rPr>
              <a:t>Four semester sequence grouped as:</a:t>
            </a:r>
            <a:endParaRPr>
              <a:latin typeface="Gill Sans"/>
              <a:ea typeface="Gill Sans"/>
              <a:cs typeface="Gill Sans"/>
              <a:sym typeface="Gill Sans"/>
            </a:endParaRPr>
          </a:p>
          <a:p>
            <a:pPr marL="0" marR="0" lvl="0" indent="0" algn="ctr" rtl="0">
              <a:spcBef>
                <a:spcPts val="0"/>
              </a:spcBef>
              <a:spcAft>
                <a:spcPts val="0"/>
              </a:spcAft>
              <a:buNone/>
            </a:pPr>
            <a:r>
              <a:rPr lang="en-US" sz="2000">
                <a:solidFill>
                  <a:schemeClr val="dk1"/>
                </a:solidFill>
                <a:latin typeface="Gill Sans"/>
                <a:ea typeface="Gill Sans"/>
                <a:cs typeface="Gill Sans"/>
                <a:sym typeface="Gill Sans"/>
              </a:rPr>
              <a:t>(1) Physics (2) Chemistry &amp; Geology (3) Biology (4) Astronomy &amp; Climate</a:t>
            </a:r>
            <a:endParaRPr sz="2000">
              <a:solidFill>
                <a:schemeClr val="dk1"/>
              </a:solidFill>
              <a:latin typeface="Gill Sans"/>
              <a:ea typeface="Gill Sans"/>
              <a:cs typeface="Gill Sans"/>
              <a:sym typeface="Gill Sans"/>
            </a:endParaRPr>
          </a:p>
        </p:txBody>
      </p:sp>
    </p:spTree>
  </p:cSld>
  <p:clrMapOvr>
    <a:masterClrMapping/>
  </p:clrMapOvr>
  <p:transition spd="slow">
    <p:fade thruBlk="1"/>
  </p:transition>
</p:sld>
</file>

<file path=ppt/theme/theme1.xml><?xml version="1.0" encoding="utf-8"?>
<a:theme xmlns:a="http://schemas.openxmlformats.org/drawingml/2006/main" name="4-3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2236</Words>
  <Application>Microsoft Macintosh PowerPoint</Application>
  <PresentationFormat>On-screen Show (4:3)</PresentationFormat>
  <Paragraphs>295</Paragraphs>
  <Slides>56</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Calibri</vt:lpstr>
      <vt:lpstr>Arial</vt:lpstr>
      <vt:lpstr>Gill Sans</vt:lpstr>
      <vt:lpstr>4-3 White Backgroud</vt:lpstr>
      <vt:lpstr>PowerPoint Presentation</vt:lpstr>
      <vt:lpstr>PowerPoint Presentation</vt:lpstr>
      <vt:lpstr>WHO ARE THE LAs? </vt:lpstr>
      <vt:lpstr>WHAT DID YOUR LAs DO THAT WAS EFFECTIVE TO ENHANCE YOUR LEARNING?</vt:lpstr>
      <vt:lpstr>PowerPoint Presentation</vt:lpstr>
      <vt:lpstr>PowerPoint Presentation</vt:lpstr>
      <vt:lpstr>PowerPoint Presentation</vt:lpstr>
      <vt:lpstr>CURRICULUM</vt:lpstr>
      <vt:lpstr>PowerPoint Presentation</vt:lpstr>
      <vt:lpstr>LEARNING CYCLE</vt:lpstr>
      <vt:lpstr>YOUR IMPORTANCE</vt:lpstr>
      <vt:lpstr>YOUR RESPONSIBILITIES AS AN LA</vt:lpstr>
      <vt:lpstr>LA HANDBOOK</vt:lpstr>
      <vt:lpstr>PowerPoint Presentation</vt:lpstr>
      <vt:lpstr>EXPECTATIONS</vt:lpstr>
      <vt:lpstr>DURING THE ACTIVITY</vt:lpstr>
      <vt:lpstr>DURING THE ACTIVITY</vt:lpstr>
      <vt:lpstr>DURING THE ACTIVITY</vt:lpstr>
      <vt:lpstr>PowerPoint Presentation</vt:lpstr>
      <vt:lpstr>EMAIL COMMUNICATION</vt:lpstr>
      <vt:lpstr>PREPPING FOR TTM’S</vt:lpstr>
      <vt:lpstr>PowerPoint Presentation</vt:lpstr>
      <vt:lpstr>GRADING</vt:lpstr>
      <vt:lpstr>PowerPoint Presentation</vt:lpstr>
      <vt:lpstr>COMMUNICATION</vt:lpstr>
      <vt:lpstr>PROMPTNESS</vt:lpstr>
      <vt:lpstr>DRESS CODE</vt:lpstr>
      <vt:lpstr>TALK TO YOUR CO…</vt:lpstr>
      <vt:lpstr>CONTACT INFO</vt:lpstr>
      <vt:lpstr>WEEKLY REPORTS</vt:lpstr>
      <vt:lpstr>PowerPoint Presentation</vt:lpstr>
      <vt:lpstr>ADMINISTRATIVE TASKS</vt:lpstr>
      <vt:lpstr>INPUTTING GRADES</vt:lpstr>
      <vt:lpstr>ATTENDANCE</vt:lpstr>
      <vt:lpstr>PowerPoint Presentation</vt:lpstr>
      <vt:lpstr>PowerPoint Presentation</vt:lpstr>
      <vt:lpstr>PowerPoint Presentation</vt:lpstr>
      <vt:lpstr>PowerPoint Presentation</vt:lpstr>
      <vt:lpstr>PowerPoint Presentation</vt:lpstr>
      <vt:lpstr>PowerPoint Presentation</vt:lpstr>
      <vt:lpstr>PAY PERIODS</vt:lpstr>
      <vt:lpstr>YOUR HOURS</vt:lpstr>
      <vt:lpstr>FILLING OUT A TIMESHEET</vt:lpstr>
      <vt:lpstr>PowerPoint Presentation</vt:lpstr>
      <vt:lpstr>PowerPoint Presentation</vt:lpstr>
      <vt:lpstr>PowerPoint Presentation</vt:lpstr>
      <vt:lpstr>PowerPoint Presentation</vt:lpstr>
      <vt:lpstr>First Timesheet! </vt:lpstr>
      <vt:lpstr>PowerPoint Presentation</vt:lpstr>
      <vt:lpstr>LOCATIONS</vt:lpstr>
      <vt:lpstr>PowerPoint Presentation</vt:lpstr>
      <vt:lpstr>PowerPoint Presentation</vt:lpstr>
      <vt:lpstr>PRECAUTIONS</vt:lpstr>
      <vt:lpstr>CHEMICAL SEPARATION</vt:lpstr>
      <vt:lpstr>CHEMICALS IN 7.114</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Ostlund, Karen L</cp:lastModifiedBy>
  <cp:revision>1</cp:revision>
  <dcterms:modified xsi:type="dcterms:W3CDTF">2019-04-03T21:33:25Z</dcterms:modified>
</cp:coreProperties>
</file>