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1" r:id="rId1"/>
  </p:sldMasterIdLst>
  <p:sldIdLst>
    <p:sldId id="256" r:id="rId2"/>
    <p:sldId id="257" r:id="rId3"/>
    <p:sldId id="264" r:id="rId4"/>
    <p:sldId id="265" r:id="rId5"/>
    <p:sldId id="262" r:id="rId6"/>
    <p:sldId id="263" r:id="rId7"/>
    <p:sldId id="260" r:id="rId8"/>
    <p:sldId id="261" r:id="rId9"/>
    <p:sldId id="259" r:id="rId10"/>
    <p:sldId id="258" r:id="rId11"/>
    <p:sldId id="266" r:id="rId12"/>
    <p:sldId id="269" r:id="rId13"/>
    <p:sldId id="271" r:id="rId14"/>
    <p:sldId id="268" r:id="rId15"/>
    <p:sldId id="267"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1"/>
    <p:restoredTop sz="96197"/>
  </p:normalViewPr>
  <p:slideViewPr>
    <p:cSldViewPr snapToGrid="0" snapToObjects="1">
      <p:cViewPr varScale="1">
        <p:scale>
          <a:sx n="115" d="100"/>
          <a:sy n="115" d="100"/>
        </p:scale>
        <p:origin x="240"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B66EE-E361-434D-B34B-C40C127509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A42A919-8CB5-4777-B4F9-1989CD93A12F}">
      <dgm:prSet/>
      <dgm:spPr>
        <a:solidFill>
          <a:schemeClr val="accent5">
            <a:lumMod val="75000"/>
          </a:schemeClr>
        </a:solidFill>
      </dgm:spPr>
      <dgm:t>
        <a:bodyPr/>
        <a:lstStyle/>
        <a:p>
          <a:r>
            <a:rPr lang="en-US"/>
            <a:t>Intercultural Competence (ICC) as Diverse (Comparisons)</a:t>
          </a:r>
        </a:p>
      </dgm:t>
    </dgm:pt>
    <dgm:pt modelId="{87E014DC-0278-46E7-B2C2-508D36010D70}" type="parTrans" cxnId="{763ACBF8-0E98-48D1-BCFA-B39CCEA78727}">
      <dgm:prSet/>
      <dgm:spPr/>
      <dgm:t>
        <a:bodyPr/>
        <a:lstStyle/>
        <a:p>
          <a:endParaRPr lang="en-US"/>
        </a:p>
      </dgm:t>
    </dgm:pt>
    <dgm:pt modelId="{C9B11A62-08A8-494B-8810-BB2C419AE1B0}" type="sibTrans" cxnId="{763ACBF8-0E98-48D1-BCFA-B39CCEA78727}">
      <dgm:prSet/>
      <dgm:spPr/>
      <dgm:t>
        <a:bodyPr/>
        <a:lstStyle/>
        <a:p>
          <a:endParaRPr lang="en-US"/>
        </a:p>
      </dgm:t>
    </dgm:pt>
    <dgm:pt modelId="{3EF98C3B-A352-4891-9446-68E030B5862A}">
      <dgm:prSet/>
      <dgm:spPr>
        <a:solidFill>
          <a:schemeClr val="accent5"/>
        </a:solidFill>
      </dgm:spPr>
      <dgm:t>
        <a:bodyPr/>
        <a:lstStyle/>
        <a:p>
          <a:r>
            <a:rPr lang="en-US" dirty="0"/>
            <a:t>Examining C2 through C1 using L2 contexts moves learners toward critical engagement</a:t>
          </a:r>
        </a:p>
      </dgm:t>
    </dgm:pt>
    <dgm:pt modelId="{16F18D2B-5F5D-4BF2-9B89-B6E9C3304EB3}" type="parTrans" cxnId="{6FAB431E-C223-4AB0-AF64-3B7209B1FDA8}">
      <dgm:prSet/>
      <dgm:spPr/>
      <dgm:t>
        <a:bodyPr/>
        <a:lstStyle/>
        <a:p>
          <a:endParaRPr lang="en-US"/>
        </a:p>
      </dgm:t>
    </dgm:pt>
    <dgm:pt modelId="{1165B258-8086-4602-A9CE-1D89146E1273}" type="sibTrans" cxnId="{6FAB431E-C223-4AB0-AF64-3B7209B1FDA8}">
      <dgm:prSet/>
      <dgm:spPr/>
      <dgm:t>
        <a:bodyPr/>
        <a:lstStyle/>
        <a:p>
          <a:endParaRPr lang="en-US"/>
        </a:p>
      </dgm:t>
    </dgm:pt>
    <dgm:pt modelId="{FFDC479C-C4B5-4D03-ADD9-328CE5264EC5}">
      <dgm:prSet/>
      <dgm:spPr>
        <a:solidFill>
          <a:schemeClr val="accent4">
            <a:lumMod val="60000"/>
            <a:lumOff val="40000"/>
          </a:schemeClr>
        </a:solidFill>
      </dgm:spPr>
      <dgm:t>
        <a:bodyPr/>
        <a:lstStyle/>
        <a:p>
          <a:r>
            <a:rPr lang="en-US" dirty="0"/>
            <a:t>Transformative Language Learning (cf. </a:t>
          </a:r>
          <a:r>
            <a:rPr lang="en-US" dirty="0" err="1"/>
            <a:t>Friere’s</a:t>
          </a:r>
          <a:r>
            <a:rPr lang="en-US" dirty="0"/>
            <a:t> Conscientization): The process of developing a critical awareness of one's social reality through reflection and action</a:t>
          </a:r>
        </a:p>
      </dgm:t>
    </dgm:pt>
    <dgm:pt modelId="{EEA8D09F-819B-49FF-B3E1-28F20F73FFDA}" type="parTrans" cxnId="{88AD30A9-59D4-47EE-9C61-1A52E7B5CF4B}">
      <dgm:prSet/>
      <dgm:spPr/>
      <dgm:t>
        <a:bodyPr/>
        <a:lstStyle/>
        <a:p>
          <a:endParaRPr lang="en-US"/>
        </a:p>
      </dgm:t>
    </dgm:pt>
    <dgm:pt modelId="{225F8230-DCB4-4615-9EB6-17C58D9D5E5F}" type="sibTrans" cxnId="{88AD30A9-59D4-47EE-9C61-1A52E7B5CF4B}">
      <dgm:prSet/>
      <dgm:spPr/>
      <dgm:t>
        <a:bodyPr/>
        <a:lstStyle/>
        <a:p>
          <a:endParaRPr lang="en-US"/>
        </a:p>
      </dgm:t>
    </dgm:pt>
    <dgm:pt modelId="{27415FC7-67F7-4443-9B46-E7DA7697D1CA}" type="pres">
      <dgm:prSet presAssocID="{BC8B66EE-E361-434D-B34B-C40C12750947}" presName="linear" presStyleCnt="0">
        <dgm:presLayoutVars>
          <dgm:animLvl val="lvl"/>
          <dgm:resizeHandles val="exact"/>
        </dgm:presLayoutVars>
      </dgm:prSet>
      <dgm:spPr/>
    </dgm:pt>
    <dgm:pt modelId="{C37B9651-AE2A-9748-8326-12B1CE549DB3}" type="pres">
      <dgm:prSet presAssocID="{2A42A919-8CB5-4777-B4F9-1989CD93A12F}" presName="parentText" presStyleLbl="node1" presStyleIdx="0" presStyleCnt="3">
        <dgm:presLayoutVars>
          <dgm:chMax val="0"/>
          <dgm:bulletEnabled val="1"/>
        </dgm:presLayoutVars>
      </dgm:prSet>
      <dgm:spPr/>
    </dgm:pt>
    <dgm:pt modelId="{A9E37BDA-1444-074E-92C7-B546FDA47258}" type="pres">
      <dgm:prSet presAssocID="{C9B11A62-08A8-494B-8810-BB2C419AE1B0}" presName="spacer" presStyleCnt="0"/>
      <dgm:spPr/>
    </dgm:pt>
    <dgm:pt modelId="{5F0C8031-5655-144E-BDB6-94966FC47001}" type="pres">
      <dgm:prSet presAssocID="{3EF98C3B-A352-4891-9446-68E030B5862A}" presName="parentText" presStyleLbl="node1" presStyleIdx="1" presStyleCnt="3">
        <dgm:presLayoutVars>
          <dgm:chMax val="0"/>
          <dgm:bulletEnabled val="1"/>
        </dgm:presLayoutVars>
      </dgm:prSet>
      <dgm:spPr/>
    </dgm:pt>
    <dgm:pt modelId="{B19A7243-2AB9-564D-A0FB-CC6FA338615F}" type="pres">
      <dgm:prSet presAssocID="{1165B258-8086-4602-A9CE-1D89146E1273}" presName="spacer" presStyleCnt="0"/>
      <dgm:spPr/>
    </dgm:pt>
    <dgm:pt modelId="{9DB189B2-12F9-184C-9678-D84301D912C5}" type="pres">
      <dgm:prSet presAssocID="{FFDC479C-C4B5-4D03-ADD9-328CE5264EC5}" presName="parentText" presStyleLbl="node1" presStyleIdx="2" presStyleCnt="3">
        <dgm:presLayoutVars>
          <dgm:chMax val="0"/>
          <dgm:bulletEnabled val="1"/>
        </dgm:presLayoutVars>
      </dgm:prSet>
      <dgm:spPr/>
    </dgm:pt>
  </dgm:ptLst>
  <dgm:cxnLst>
    <dgm:cxn modelId="{6FAB431E-C223-4AB0-AF64-3B7209B1FDA8}" srcId="{BC8B66EE-E361-434D-B34B-C40C12750947}" destId="{3EF98C3B-A352-4891-9446-68E030B5862A}" srcOrd="1" destOrd="0" parTransId="{16F18D2B-5F5D-4BF2-9B89-B6E9C3304EB3}" sibTransId="{1165B258-8086-4602-A9CE-1D89146E1273}"/>
    <dgm:cxn modelId="{CF281284-B7E0-A847-B502-2A5A71EE9DCF}" type="presOf" srcId="{BC8B66EE-E361-434D-B34B-C40C12750947}" destId="{27415FC7-67F7-4443-9B46-E7DA7697D1CA}" srcOrd="0" destOrd="0" presId="urn:microsoft.com/office/officeart/2005/8/layout/vList2"/>
    <dgm:cxn modelId="{8A7F32A5-46B9-AC4B-AE82-A4A359AAC134}" type="presOf" srcId="{FFDC479C-C4B5-4D03-ADD9-328CE5264EC5}" destId="{9DB189B2-12F9-184C-9678-D84301D912C5}" srcOrd="0" destOrd="0" presId="urn:microsoft.com/office/officeart/2005/8/layout/vList2"/>
    <dgm:cxn modelId="{88AD30A9-59D4-47EE-9C61-1A52E7B5CF4B}" srcId="{BC8B66EE-E361-434D-B34B-C40C12750947}" destId="{FFDC479C-C4B5-4D03-ADD9-328CE5264EC5}" srcOrd="2" destOrd="0" parTransId="{EEA8D09F-819B-49FF-B3E1-28F20F73FFDA}" sibTransId="{225F8230-DCB4-4615-9EB6-17C58D9D5E5F}"/>
    <dgm:cxn modelId="{F54AEDBA-FDEB-CA45-9490-9DE38BCF5253}" type="presOf" srcId="{3EF98C3B-A352-4891-9446-68E030B5862A}" destId="{5F0C8031-5655-144E-BDB6-94966FC47001}" srcOrd="0" destOrd="0" presId="urn:microsoft.com/office/officeart/2005/8/layout/vList2"/>
    <dgm:cxn modelId="{1BA565D0-B095-B74C-A4D4-C1C1F3CB0DC3}" type="presOf" srcId="{2A42A919-8CB5-4777-B4F9-1989CD93A12F}" destId="{C37B9651-AE2A-9748-8326-12B1CE549DB3}" srcOrd="0" destOrd="0" presId="urn:microsoft.com/office/officeart/2005/8/layout/vList2"/>
    <dgm:cxn modelId="{763ACBF8-0E98-48D1-BCFA-B39CCEA78727}" srcId="{BC8B66EE-E361-434D-B34B-C40C12750947}" destId="{2A42A919-8CB5-4777-B4F9-1989CD93A12F}" srcOrd="0" destOrd="0" parTransId="{87E014DC-0278-46E7-B2C2-508D36010D70}" sibTransId="{C9B11A62-08A8-494B-8810-BB2C419AE1B0}"/>
    <dgm:cxn modelId="{CE155980-C9E1-114F-B778-75CE14F25C14}" type="presParOf" srcId="{27415FC7-67F7-4443-9B46-E7DA7697D1CA}" destId="{C37B9651-AE2A-9748-8326-12B1CE549DB3}" srcOrd="0" destOrd="0" presId="urn:microsoft.com/office/officeart/2005/8/layout/vList2"/>
    <dgm:cxn modelId="{1467D650-DDF0-0F4A-95EE-04B9FD4B8C61}" type="presParOf" srcId="{27415FC7-67F7-4443-9B46-E7DA7697D1CA}" destId="{A9E37BDA-1444-074E-92C7-B546FDA47258}" srcOrd="1" destOrd="0" presId="urn:microsoft.com/office/officeart/2005/8/layout/vList2"/>
    <dgm:cxn modelId="{FECA7B3A-62E5-9946-8FC1-0F9FDBC4A6A3}" type="presParOf" srcId="{27415FC7-67F7-4443-9B46-E7DA7697D1CA}" destId="{5F0C8031-5655-144E-BDB6-94966FC47001}" srcOrd="2" destOrd="0" presId="urn:microsoft.com/office/officeart/2005/8/layout/vList2"/>
    <dgm:cxn modelId="{875E1AAF-A7E8-1643-A2FC-31B330D0BB5A}" type="presParOf" srcId="{27415FC7-67F7-4443-9B46-E7DA7697D1CA}" destId="{B19A7243-2AB9-564D-A0FB-CC6FA338615F}" srcOrd="3" destOrd="0" presId="urn:microsoft.com/office/officeart/2005/8/layout/vList2"/>
    <dgm:cxn modelId="{E556846B-7812-3F42-857F-02E39E1A5C29}" type="presParOf" srcId="{27415FC7-67F7-4443-9B46-E7DA7697D1CA}" destId="{9DB189B2-12F9-184C-9678-D84301D912C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AE9E2F-115A-473F-ABE6-C8FBCF6498B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1F38453-6EDF-4B20-9205-95FC5CC6D6C9}">
      <dgm:prSet custT="1"/>
      <dgm:spPr>
        <a:solidFill>
          <a:schemeClr val="accent5">
            <a:lumMod val="75000"/>
          </a:schemeClr>
        </a:solidFill>
      </dgm:spPr>
      <dgm:t>
        <a:bodyPr/>
        <a:lstStyle/>
        <a:p>
          <a:r>
            <a:rPr lang="en-US" sz="2400" dirty="0"/>
            <a:t>• How do language programs build successful</a:t>
          </a:r>
          <a:br>
            <a:rPr lang="en-US" sz="2400" dirty="0"/>
          </a:br>
          <a:r>
            <a:rPr lang="en-US" sz="2400" dirty="0"/>
            <a:t>   partnerships with communities?</a:t>
          </a:r>
        </a:p>
      </dgm:t>
    </dgm:pt>
    <dgm:pt modelId="{831CA31B-CC9F-4B34-9B9D-01F1ACA0B80F}" type="parTrans" cxnId="{65F43535-7089-4C6C-B176-92354DC5BFCA}">
      <dgm:prSet/>
      <dgm:spPr/>
      <dgm:t>
        <a:bodyPr/>
        <a:lstStyle/>
        <a:p>
          <a:endParaRPr lang="en-US"/>
        </a:p>
      </dgm:t>
    </dgm:pt>
    <dgm:pt modelId="{688DDD12-9211-43E2-ACCD-35DACBBE651E}" type="sibTrans" cxnId="{65F43535-7089-4C6C-B176-92354DC5BFCA}">
      <dgm:prSet/>
      <dgm:spPr/>
      <dgm:t>
        <a:bodyPr/>
        <a:lstStyle/>
        <a:p>
          <a:endParaRPr lang="en-US"/>
        </a:p>
      </dgm:t>
    </dgm:pt>
    <dgm:pt modelId="{9174C183-EC7D-44EF-A2DD-6AD0DE53E62B}">
      <dgm:prSet custT="1"/>
      <dgm:spPr>
        <a:solidFill>
          <a:schemeClr val="accent5"/>
        </a:solidFill>
      </dgm:spPr>
      <dgm:t>
        <a:bodyPr/>
        <a:lstStyle/>
        <a:p>
          <a:r>
            <a:rPr lang="en-US" sz="1900" dirty="0"/>
            <a:t>• </a:t>
          </a:r>
          <a:r>
            <a:rPr lang="en-US" sz="2400" dirty="0"/>
            <a:t>What are successful approaches to service-learning and</a:t>
          </a:r>
          <a:br>
            <a:rPr lang="en-US" sz="2400" dirty="0"/>
          </a:br>
          <a:r>
            <a:rPr lang="en-US" sz="2400" dirty="0"/>
            <a:t>   related experiences that challenge deficit models of</a:t>
          </a:r>
          <a:br>
            <a:rPr lang="en-US" sz="2400" dirty="0"/>
          </a:br>
          <a:r>
            <a:rPr lang="en-US" sz="2400" dirty="0"/>
            <a:t>   community engagement?</a:t>
          </a:r>
        </a:p>
      </dgm:t>
    </dgm:pt>
    <dgm:pt modelId="{A17CA34B-C973-4385-A710-ECFF6377C267}" type="parTrans" cxnId="{68A4A531-BA80-4104-BA67-0932526B4F00}">
      <dgm:prSet/>
      <dgm:spPr/>
      <dgm:t>
        <a:bodyPr/>
        <a:lstStyle/>
        <a:p>
          <a:endParaRPr lang="en-US"/>
        </a:p>
      </dgm:t>
    </dgm:pt>
    <dgm:pt modelId="{7B0DB249-7744-4756-BC8D-C1DD8DB6D9F8}" type="sibTrans" cxnId="{68A4A531-BA80-4104-BA67-0932526B4F00}">
      <dgm:prSet/>
      <dgm:spPr/>
      <dgm:t>
        <a:bodyPr/>
        <a:lstStyle/>
        <a:p>
          <a:endParaRPr lang="en-US"/>
        </a:p>
      </dgm:t>
    </dgm:pt>
    <dgm:pt modelId="{3F08CF05-A332-4026-8738-BBE093A3962A}">
      <dgm:prSet custT="1"/>
      <dgm:spPr>
        <a:solidFill>
          <a:schemeClr val="accent4">
            <a:lumMod val="60000"/>
            <a:lumOff val="40000"/>
          </a:schemeClr>
        </a:solidFill>
      </dgm:spPr>
      <dgm:t>
        <a:bodyPr/>
        <a:lstStyle/>
        <a:p>
          <a:r>
            <a:rPr lang="en-US" sz="2400" dirty="0"/>
            <a:t>• How do we ensure equitable access to traditionally</a:t>
          </a:r>
          <a:br>
            <a:rPr lang="en-US" sz="2400" dirty="0"/>
          </a:br>
          <a:r>
            <a:rPr lang="en-US" sz="2400" dirty="0"/>
            <a:t>   prestigious forms of community engagement (e.g., study</a:t>
          </a:r>
          <a:br>
            <a:rPr lang="en-US" sz="2400" dirty="0"/>
          </a:br>
          <a:r>
            <a:rPr lang="en-US" sz="2400" dirty="0"/>
            <a:t>   abroad)?</a:t>
          </a:r>
        </a:p>
      </dgm:t>
    </dgm:pt>
    <dgm:pt modelId="{A958BECA-0749-4480-ACA9-417E37E29503}" type="parTrans" cxnId="{0C4866A9-B965-4609-AAB0-020917C955EF}">
      <dgm:prSet/>
      <dgm:spPr/>
      <dgm:t>
        <a:bodyPr/>
        <a:lstStyle/>
        <a:p>
          <a:endParaRPr lang="en-US"/>
        </a:p>
      </dgm:t>
    </dgm:pt>
    <dgm:pt modelId="{8F6039EA-C995-4B96-B098-013522B05378}" type="sibTrans" cxnId="{0C4866A9-B965-4609-AAB0-020917C955EF}">
      <dgm:prSet/>
      <dgm:spPr/>
      <dgm:t>
        <a:bodyPr/>
        <a:lstStyle/>
        <a:p>
          <a:endParaRPr lang="en-US"/>
        </a:p>
      </dgm:t>
    </dgm:pt>
    <dgm:pt modelId="{25CD2E93-21B5-C444-83AF-9808A3082AE1}" type="pres">
      <dgm:prSet presAssocID="{07AE9E2F-115A-473F-ABE6-C8FBCF6498B4}" presName="linear" presStyleCnt="0">
        <dgm:presLayoutVars>
          <dgm:animLvl val="lvl"/>
          <dgm:resizeHandles val="exact"/>
        </dgm:presLayoutVars>
      </dgm:prSet>
      <dgm:spPr/>
    </dgm:pt>
    <dgm:pt modelId="{812056DA-52C1-124B-BD79-D5C74ADF9A49}" type="pres">
      <dgm:prSet presAssocID="{01F38453-6EDF-4B20-9205-95FC5CC6D6C9}" presName="parentText" presStyleLbl="node1" presStyleIdx="0" presStyleCnt="3">
        <dgm:presLayoutVars>
          <dgm:chMax val="0"/>
          <dgm:bulletEnabled val="1"/>
        </dgm:presLayoutVars>
      </dgm:prSet>
      <dgm:spPr/>
    </dgm:pt>
    <dgm:pt modelId="{877A7116-199C-B74F-A109-31C9DBC39B23}" type="pres">
      <dgm:prSet presAssocID="{688DDD12-9211-43E2-ACCD-35DACBBE651E}" presName="spacer" presStyleCnt="0"/>
      <dgm:spPr/>
    </dgm:pt>
    <dgm:pt modelId="{EB2EC414-57DD-3642-843D-7961FDBD189C}" type="pres">
      <dgm:prSet presAssocID="{9174C183-EC7D-44EF-A2DD-6AD0DE53E62B}" presName="parentText" presStyleLbl="node1" presStyleIdx="1" presStyleCnt="3">
        <dgm:presLayoutVars>
          <dgm:chMax val="0"/>
          <dgm:bulletEnabled val="1"/>
        </dgm:presLayoutVars>
      </dgm:prSet>
      <dgm:spPr/>
    </dgm:pt>
    <dgm:pt modelId="{ED4E6160-8E98-C24B-A5B9-B7A293602BD6}" type="pres">
      <dgm:prSet presAssocID="{7B0DB249-7744-4756-BC8D-C1DD8DB6D9F8}" presName="spacer" presStyleCnt="0"/>
      <dgm:spPr/>
    </dgm:pt>
    <dgm:pt modelId="{5BB6DAF6-762B-9942-8304-BDA4C7353E3A}" type="pres">
      <dgm:prSet presAssocID="{3F08CF05-A332-4026-8738-BBE093A3962A}" presName="parentText" presStyleLbl="node1" presStyleIdx="2" presStyleCnt="3">
        <dgm:presLayoutVars>
          <dgm:chMax val="0"/>
          <dgm:bulletEnabled val="1"/>
        </dgm:presLayoutVars>
      </dgm:prSet>
      <dgm:spPr/>
    </dgm:pt>
  </dgm:ptLst>
  <dgm:cxnLst>
    <dgm:cxn modelId="{68A4A531-BA80-4104-BA67-0932526B4F00}" srcId="{07AE9E2F-115A-473F-ABE6-C8FBCF6498B4}" destId="{9174C183-EC7D-44EF-A2DD-6AD0DE53E62B}" srcOrd="1" destOrd="0" parTransId="{A17CA34B-C973-4385-A710-ECFF6377C267}" sibTransId="{7B0DB249-7744-4756-BC8D-C1DD8DB6D9F8}"/>
    <dgm:cxn modelId="{65F43535-7089-4C6C-B176-92354DC5BFCA}" srcId="{07AE9E2F-115A-473F-ABE6-C8FBCF6498B4}" destId="{01F38453-6EDF-4B20-9205-95FC5CC6D6C9}" srcOrd="0" destOrd="0" parTransId="{831CA31B-CC9F-4B34-9B9D-01F1ACA0B80F}" sibTransId="{688DDD12-9211-43E2-ACCD-35DACBBE651E}"/>
    <dgm:cxn modelId="{AC53D05F-20D6-B449-9FB8-3DC615F251FB}" type="presOf" srcId="{07AE9E2F-115A-473F-ABE6-C8FBCF6498B4}" destId="{25CD2E93-21B5-C444-83AF-9808A3082AE1}" srcOrd="0" destOrd="0" presId="urn:microsoft.com/office/officeart/2005/8/layout/vList2"/>
    <dgm:cxn modelId="{C307D290-413A-3942-947F-A7377F81E462}" type="presOf" srcId="{9174C183-EC7D-44EF-A2DD-6AD0DE53E62B}" destId="{EB2EC414-57DD-3642-843D-7961FDBD189C}" srcOrd="0" destOrd="0" presId="urn:microsoft.com/office/officeart/2005/8/layout/vList2"/>
    <dgm:cxn modelId="{0C4866A9-B965-4609-AAB0-020917C955EF}" srcId="{07AE9E2F-115A-473F-ABE6-C8FBCF6498B4}" destId="{3F08CF05-A332-4026-8738-BBE093A3962A}" srcOrd="2" destOrd="0" parTransId="{A958BECA-0749-4480-ACA9-417E37E29503}" sibTransId="{8F6039EA-C995-4B96-B098-013522B05378}"/>
    <dgm:cxn modelId="{C0D9E3BA-9BC1-4B40-BA4B-A63C73E19DD9}" type="presOf" srcId="{3F08CF05-A332-4026-8738-BBE093A3962A}" destId="{5BB6DAF6-762B-9942-8304-BDA4C7353E3A}" srcOrd="0" destOrd="0" presId="urn:microsoft.com/office/officeart/2005/8/layout/vList2"/>
    <dgm:cxn modelId="{000ABDCB-FCA3-AD46-A308-36D67C1A5F23}" type="presOf" srcId="{01F38453-6EDF-4B20-9205-95FC5CC6D6C9}" destId="{812056DA-52C1-124B-BD79-D5C74ADF9A49}" srcOrd="0" destOrd="0" presId="urn:microsoft.com/office/officeart/2005/8/layout/vList2"/>
    <dgm:cxn modelId="{8441E289-AC1B-DE4E-A3C7-DA0BBF0B17BA}" type="presParOf" srcId="{25CD2E93-21B5-C444-83AF-9808A3082AE1}" destId="{812056DA-52C1-124B-BD79-D5C74ADF9A49}" srcOrd="0" destOrd="0" presId="urn:microsoft.com/office/officeart/2005/8/layout/vList2"/>
    <dgm:cxn modelId="{0150BB87-63DA-094C-81D4-15F6068C51D8}" type="presParOf" srcId="{25CD2E93-21B5-C444-83AF-9808A3082AE1}" destId="{877A7116-199C-B74F-A109-31C9DBC39B23}" srcOrd="1" destOrd="0" presId="urn:microsoft.com/office/officeart/2005/8/layout/vList2"/>
    <dgm:cxn modelId="{B837E8A9-3EC0-2B42-AA03-0B1D33652A11}" type="presParOf" srcId="{25CD2E93-21B5-C444-83AF-9808A3082AE1}" destId="{EB2EC414-57DD-3642-843D-7961FDBD189C}" srcOrd="2" destOrd="0" presId="urn:microsoft.com/office/officeart/2005/8/layout/vList2"/>
    <dgm:cxn modelId="{6D123439-1614-864D-AD3A-1A579ABB8582}" type="presParOf" srcId="{25CD2E93-21B5-C444-83AF-9808A3082AE1}" destId="{ED4E6160-8E98-C24B-A5B9-B7A293602BD6}" srcOrd="3" destOrd="0" presId="urn:microsoft.com/office/officeart/2005/8/layout/vList2"/>
    <dgm:cxn modelId="{5DC73C59-0328-2D45-A1E6-AA7712FED859}" type="presParOf" srcId="{25CD2E93-21B5-C444-83AF-9808A3082AE1}" destId="{5BB6DAF6-762B-9942-8304-BDA4C7353E3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2B5B7E-6460-42E4-94DA-5F0F099248E9}"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71A71376-0C53-43A9-93E1-0DE922AEE76F}">
      <dgm:prSet custT="1"/>
      <dgm:spPr/>
      <dgm:t>
        <a:bodyPr/>
        <a:lstStyle/>
        <a:p>
          <a:r>
            <a:rPr lang="en-US" sz="1600" dirty="0"/>
            <a:t>Timothy Reagan and Terry Osborn. </a:t>
          </a:r>
          <a:r>
            <a:rPr lang="en-US" sz="1600" i="1" dirty="0"/>
            <a:t>World Language Education as Critical Pedagogy: The Promise of Social Justice. </a:t>
          </a:r>
          <a:r>
            <a:rPr lang="en-US" sz="1600" dirty="0"/>
            <a:t>Routledge, 2021.</a:t>
          </a:r>
        </a:p>
      </dgm:t>
    </dgm:pt>
    <dgm:pt modelId="{39CAD832-8959-4650-88B9-DA3674F17801}" type="parTrans" cxnId="{8CA5C671-8E38-4BE0-8E36-F5D31F6BDA1B}">
      <dgm:prSet/>
      <dgm:spPr/>
      <dgm:t>
        <a:bodyPr/>
        <a:lstStyle/>
        <a:p>
          <a:endParaRPr lang="en-US"/>
        </a:p>
      </dgm:t>
    </dgm:pt>
    <dgm:pt modelId="{C9852102-1084-4754-A78C-4A9DA31A841C}" type="sibTrans" cxnId="{8CA5C671-8E38-4BE0-8E36-F5D31F6BDA1B}">
      <dgm:prSet/>
      <dgm:spPr/>
      <dgm:t>
        <a:bodyPr/>
        <a:lstStyle/>
        <a:p>
          <a:endParaRPr lang="en-US"/>
        </a:p>
      </dgm:t>
    </dgm:pt>
    <dgm:pt modelId="{DD4DEAAA-5590-413A-A559-C382B1AE67BF}">
      <dgm:prSet custT="1"/>
      <dgm:spPr/>
      <dgm:t>
        <a:bodyPr/>
        <a:lstStyle/>
        <a:p>
          <a:r>
            <a:rPr lang="en-US" sz="1600" dirty="0"/>
            <a:t>Linwood J. Randolph and Stacey Johnson. “Social Justice in the Language Classroom: A Call to Action.”  </a:t>
          </a:r>
          <a:r>
            <a:rPr lang="en-US" sz="1600" i="1" dirty="0"/>
            <a:t>Dimension</a:t>
          </a:r>
          <a:r>
            <a:rPr lang="en-US" sz="1600" dirty="0"/>
            <a:t>, vol. 52. 2017. pp. 99-121.</a:t>
          </a:r>
        </a:p>
      </dgm:t>
    </dgm:pt>
    <dgm:pt modelId="{B1B8EA76-7099-4024-9E7A-CBC62A18B9F4}" type="parTrans" cxnId="{17203050-6325-4A06-B63F-5FBB1A4207DF}">
      <dgm:prSet/>
      <dgm:spPr/>
      <dgm:t>
        <a:bodyPr/>
        <a:lstStyle/>
        <a:p>
          <a:endParaRPr lang="en-US"/>
        </a:p>
      </dgm:t>
    </dgm:pt>
    <dgm:pt modelId="{CC040D2A-EE67-4C3C-8C04-D1E352EEBC31}" type="sibTrans" cxnId="{17203050-6325-4A06-B63F-5FBB1A4207DF}">
      <dgm:prSet/>
      <dgm:spPr/>
      <dgm:t>
        <a:bodyPr/>
        <a:lstStyle/>
        <a:p>
          <a:endParaRPr lang="en-US"/>
        </a:p>
      </dgm:t>
    </dgm:pt>
    <dgm:pt modelId="{0FD07C85-F6EB-4547-AB12-836267643D43}">
      <dgm:prSet custT="1"/>
      <dgm:spPr/>
      <dgm:t>
        <a:bodyPr/>
        <a:lstStyle/>
        <a:p>
          <a:r>
            <a:rPr lang="en-US" sz="1600" dirty="0" err="1"/>
            <a:t>Uju</a:t>
          </a:r>
          <a:r>
            <a:rPr lang="en-US" sz="1600" dirty="0"/>
            <a:t> Anya and Linwood J. Randolph, Jr. “Diversifying Language Educators and Learners,” ACTFL </a:t>
          </a:r>
          <a:r>
            <a:rPr lang="en-US" sz="1600" i="1" dirty="0"/>
            <a:t>The Language Educator, </a:t>
          </a:r>
          <a:r>
            <a:rPr lang="en-US" sz="1600" dirty="0"/>
            <a:t>Oct.-Nov. 2019, pp. 23-27.</a:t>
          </a:r>
        </a:p>
      </dgm:t>
    </dgm:pt>
    <dgm:pt modelId="{15E954A7-F2C6-4A5E-94A5-0563882C54E6}" type="parTrans" cxnId="{543D787E-D783-4A1F-897E-856BDF83495B}">
      <dgm:prSet/>
      <dgm:spPr/>
      <dgm:t>
        <a:bodyPr/>
        <a:lstStyle/>
        <a:p>
          <a:endParaRPr lang="en-US"/>
        </a:p>
      </dgm:t>
    </dgm:pt>
    <dgm:pt modelId="{08537432-912E-40F1-A51E-C11089D43195}" type="sibTrans" cxnId="{543D787E-D783-4A1F-897E-856BDF83495B}">
      <dgm:prSet/>
      <dgm:spPr/>
      <dgm:t>
        <a:bodyPr/>
        <a:lstStyle/>
        <a:p>
          <a:endParaRPr lang="en-US"/>
        </a:p>
      </dgm:t>
    </dgm:pt>
    <dgm:pt modelId="{094432B7-23FB-4F66-B81E-B8EEBF7CF2C8}">
      <dgm:prSet custT="1"/>
      <dgm:spPr/>
      <dgm:t>
        <a:bodyPr/>
        <a:lstStyle/>
        <a:p>
          <a:r>
            <a:rPr lang="en-US" sz="1600" dirty="0"/>
            <a:t>ACTFL. ”Diversity and Inclusion in World Language Teaching and Learning.” 2019. https://</a:t>
          </a:r>
          <a:r>
            <a:rPr lang="en-US" sz="1600" dirty="0" err="1"/>
            <a:t>www.actfl.org</a:t>
          </a:r>
          <a:r>
            <a:rPr lang="en-US" sz="1600" dirty="0"/>
            <a:t>/advocacy/</a:t>
          </a:r>
          <a:r>
            <a:rPr lang="en-US" sz="1600" dirty="0" err="1"/>
            <a:t>actfl</a:t>
          </a:r>
          <a:r>
            <a:rPr lang="en-US" sz="1600" dirty="0"/>
            <a:t>-position-statements/diversity-and-inclusion-world-language-teaching-learning.</a:t>
          </a:r>
        </a:p>
      </dgm:t>
    </dgm:pt>
    <dgm:pt modelId="{EEDEA84E-679F-40AA-B59A-B2F7EF69AD1E}" type="parTrans" cxnId="{E0F8141C-FDBF-4E55-B257-5861B25CC1EF}">
      <dgm:prSet/>
      <dgm:spPr/>
      <dgm:t>
        <a:bodyPr/>
        <a:lstStyle/>
        <a:p>
          <a:endParaRPr lang="en-US"/>
        </a:p>
      </dgm:t>
    </dgm:pt>
    <dgm:pt modelId="{962E9ABF-F65A-4FF3-ACF5-CDB1B40E20B2}" type="sibTrans" cxnId="{E0F8141C-FDBF-4E55-B257-5861B25CC1EF}">
      <dgm:prSet/>
      <dgm:spPr/>
      <dgm:t>
        <a:bodyPr/>
        <a:lstStyle/>
        <a:p>
          <a:endParaRPr lang="en-US"/>
        </a:p>
      </dgm:t>
    </dgm:pt>
    <dgm:pt modelId="{0736DC06-4664-49C2-A72A-2168C519B095}">
      <dgm:prSet custT="1"/>
      <dgm:spPr/>
      <dgm:t>
        <a:bodyPr/>
        <a:lstStyle/>
        <a:p>
          <a:r>
            <a:rPr lang="en-US" sz="1600" dirty="0"/>
            <a:t>Paolo Freire. </a:t>
          </a:r>
          <a:r>
            <a:rPr lang="en-US" sz="1600" i="1" dirty="0"/>
            <a:t>Pedagogy of the Oppressed</a:t>
          </a:r>
          <a:r>
            <a:rPr lang="en-US" sz="1600" dirty="0"/>
            <a:t>. Continuum, 1970.</a:t>
          </a:r>
        </a:p>
      </dgm:t>
    </dgm:pt>
    <dgm:pt modelId="{7BCD9289-BD1C-4870-AF69-78E3BF276BE0}" type="parTrans" cxnId="{387FBCB1-6466-4839-BB07-7703B5F515D2}">
      <dgm:prSet/>
      <dgm:spPr/>
      <dgm:t>
        <a:bodyPr/>
        <a:lstStyle/>
        <a:p>
          <a:endParaRPr lang="en-US"/>
        </a:p>
      </dgm:t>
    </dgm:pt>
    <dgm:pt modelId="{2B8E1EC3-9372-4AD6-B52D-6F52CC33BBFC}" type="sibTrans" cxnId="{387FBCB1-6466-4839-BB07-7703B5F515D2}">
      <dgm:prSet/>
      <dgm:spPr/>
      <dgm:t>
        <a:bodyPr/>
        <a:lstStyle/>
        <a:p>
          <a:endParaRPr lang="en-US"/>
        </a:p>
      </dgm:t>
    </dgm:pt>
    <dgm:pt modelId="{221C0DD6-4BEF-4E05-ACE8-7E52F8262CD5}">
      <dgm:prSet custT="1"/>
      <dgm:spPr/>
      <dgm:t>
        <a:bodyPr/>
        <a:lstStyle/>
        <a:p>
          <a:r>
            <a:rPr lang="en-US" sz="1600" dirty="0" err="1"/>
            <a:t>Donaldo</a:t>
          </a:r>
          <a:r>
            <a:rPr lang="en-US" sz="1600" dirty="0"/>
            <a:t> Macedo. </a:t>
          </a:r>
          <a:r>
            <a:rPr lang="en-US" sz="1600" i="1" dirty="0"/>
            <a:t>Decolonizing Foreign Language Education: The Misteaching of English and Other Colonial Languages</a:t>
          </a:r>
          <a:r>
            <a:rPr lang="en-US" sz="1600" dirty="0"/>
            <a:t>. Routledge, 2019.</a:t>
          </a:r>
        </a:p>
      </dgm:t>
    </dgm:pt>
    <dgm:pt modelId="{75C0201C-47F6-4D67-872D-57BB5604F169}" type="parTrans" cxnId="{417B5AD6-3A54-43D0-8F3F-9B69751B80B7}">
      <dgm:prSet/>
      <dgm:spPr/>
      <dgm:t>
        <a:bodyPr/>
        <a:lstStyle/>
        <a:p>
          <a:endParaRPr lang="en-US"/>
        </a:p>
      </dgm:t>
    </dgm:pt>
    <dgm:pt modelId="{9B112952-77F1-4D07-AEE8-C82828D3F681}" type="sibTrans" cxnId="{417B5AD6-3A54-43D0-8F3F-9B69751B80B7}">
      <dgm:prSet/>
      <dgm:spPr/>
      <dgm:t>
        <a:bodyPr/>
        <a:lstStyle/>
        <a:p>
          <a:endParaRPr lang="en-US"/>
        </a:p>
      </dgm:t>
    </dgm:pt>
    <dgm:pt modelId="{D5E91D7D-AE0E-F144-AFD5-1610FCDA3F35}" type="pres">
      <dgm:prSet presAssocID="{C32B5B7E-6460-42E4-94DA-5F0F099248E9}" presName="vert0" presStyleCnt="0">
        <dgm:presLayoutVars>
          <dgm:dir/>
          <dgm:animOne val="branch"/>
          <dgm:animLvl val="lvl"/>
        </dgm:presLayoutVars>
      </dgm:prSet>
      <dgm:spPr/>
    </dgm:pt>
    <dgm:pt modelId="{CB8D4316-65F3-0849-894C-29A108C15037}" type="pres">
      <dgm:prSet presAssocID="{71A71376-0C53-43A9-93E1-0DE922AEE76F}" presName="thickLine" presStyleLbl="alignNode1" presStyleIdx="0" presStyleCnt="6"/>
      <dgm:spPr/>
    </dgm:pt>
    <dgm:pt modelId="{10861BA3-04BC-D446-88F0-D2EB4C32271F}" type="pres">
      <dgm:prSet presAssocID="{71A71376-0C53-43A9-93E1-0DE922AEE76F}" presName="horz1" presStyleCnt="0"/>
      <dgm:spPr/>
    </dgm:pt>
    <dgm:pt modelId="{EE63F1FB-DE56-0340-820A-A76897C78DF8}" type="pres">
      <dgm:prSet presAssocID="{71A71376-0C53-43A9-93E1-0DE922AEE76F}" presName="tx1" presStyleLbl="revTx" presStyleIdx="0" presStyleCnt="6" custScaleY="86494"/>
      <dgm:spPr/>
    </dgm:pt>
    <dgm:pt modelId="{A874FC9D-30A2-D34E-9BDF-72BD42CDA350}" type="pres">
      <dgm:prSet presAssocID="{71A71376-0C53-43A9-93E1-0DE922AEE76F}" presName="vert1" presStyleCnt="0"/>
      <dgm:spPr/>
    </dgm:pt>
    <dgm:pt modelId="{F8F1D434-14C0-454A-B4E4-E342E47E16D2}" type="pres">
      <dgm:prSet presAssocID="{DD4DEAAA-5590-413A-A559-C382B1AE67BF}" presName="thickLine" presStyleLbl="alignNode1" presStyleIdx="1" presStyleCnt="6"/>
      <dgm:spPr/>
    </dgm:pt>
    <dgm:pt modelId="{8CD9035C-253D-8840-B44E-77855BDC36E5}" type="pres">
      <dgm:prSet presAssocID="{DD4DEAAA-5590-413A-A559-C382B1AE67BF}" presName="horz1" presStyleCnt="0"/>
      <dgm:spPr/>
    </dgm:pt>
    <dgm:pt modelId="{74E33983-F124-9B4C-8B82-36DF0CABD3F6}" type="pres">
      <dgm:prSet presAssocID="{DD4DEAAA-5590-413A-A559-C382B1AE67BF}" presName="tx1" presStyleLbl="revTx" presStyleIdx="1" presStyleCnt="6" custScaleY="86494"/>
      <dgm:spPr/>
    </dgm:pt>
    <dgm:pt modelId="{36557317-5F8E-F94D-B87C-5E392BC04F35}" type="pres">
      <dgm:prSet presAssocID="{DD4DEAAA-5590-413A-A559-C382B1AE67BF}" presName="vert1" presStyleCnt="0"/>
      <dgm:spPr/>
    </dgm:pt>
    <dgm:pt modelId="{9B8EE238-5A29-0646-A095-848BFFA093C4}" type="pres">
      <dgm:prSet presAssocID="{0FD07C85-F6EB-4547-AB12-836267643D43}" presName="thickLine" presStyleLbl="alignNode1" presStyleIdx="2" presStyleCnt="6"/>
      <dgm:spPr/>
    </dgm:pt>
    <dgm:pt modelId="{8B32DAC1-952C-DF4B-98C7-F9D15F3FD7CC}" type="pres">
      <dgm:prSet presAssocID="{0FD07C85-F6EB-4547-AB12-836267643D43}" presName="horz1" presStyleCnt="0"/>
      <dgm:spPr/>
    </dgm:pt>
    <dgm:pt modelId="{BE03562A-8D9F-7541-B8A9-AC2663CB779F}" type="pres">
      <dgm:prSet presAssocID="{0FD07C85-F6EB-4547-AB12-836267643D43}" presName="tx1" presStyleLbl="revTx" presStyleIdx="2" presStyleCnt="6" custScaleY="86494"/>
      <dgm:spPr/>
    </dgm:pt>
    <dgm:pt modelId="{53014D53-E43A-AB41-B447-1D9CA4B16B13}" type="pres">
      <dgm:prSet presAssocID="{0FD07C85-F6EB-4547-AB12-836267643D43}" presName="vert1" presStyleCnt="0"/>
      <dgm:spPr/>
    </dgm:pt>
    <dgm:pt modelId="{219DB8A6-8005-0043-B2E4-D9C6D800A7BF}" type="pres">
      <dgm:prSet presAssocID="{094432B7-23FB-4F66-B81E-B8EEBF7CF2C8}" presName="thickLine" presStyleLbl="alignNode1" presStyleIdx="3" presStyleCnt="6"/>
      <dgm:spPr/>
    </dgm:pt>
    <dgm:pt modelId="{581606EC-F9B7-8C4E-854C-37520C119D16}" type="pres">
      <dgm:prSet presAssocID="{094432B7-23FB-4F66-B81E-B8EEBF7CF2C8}" presName="horz1" presStyleCnt="0"/>
      <dgm:spPr/>
    </dgm:pt>
    <dgm:pt modelId="{A95848D0-266F-204C-B5BE-7929AA0F7643}" type="pres">
      <dgm:prSet presAssocID="{094432B7-23FB-4F66-B81E-B8EEBF7CF2C8}" presName="tx1" presStyleLbl="revTx" presStyleIdx="3" presStyleCnt="6" custScaleY="86494"/>
      <dgm:spPr/>
    </dgm:pt>
    <dgm:pt modelId="{E69CA909-F398-8F4F-B319-5BC5C628519E}" type="pres">
      <dgm:prSet presAssocID="{094432B7-23FB-4F66-B81E-B8EEBF7CF2C8}" presName="vert1" presStyleCnt="0"/>
      <dgm:spPr/>
    </dgm:pt>
    <dgm:pt modelId="{14B28B1A-A6D3-4A4B-9E70-71D19AAD7F63}" type="pres">
      <dgm:prSet presAssocID="{221C0DD6-4BEF-4E05-ACE8-7E52F8262CD5}" presName="thickLine" presStyleLbl="alignNode1" presStyleIdx="4" presStyleCnt="6"/>
      <dgm:spPr/>
    </dgm:pt>
    <dgm:pt modelId="{F26041C5-4EF1-404F-B1AA-F93953381AA6}" type="pres">
      <dgm:prSet presAssocID="{221C0DD6-4BEF-4E05-ACE8-7E52F8262CD5}" presName="horz1" presStyleCnt="0"/>
      <dgm:spPr/>
    </dgm:pt>
    <dgm:pt modelId="{A4068337-D3F6-FA4A-8701-8D410660D0B3}" type="pres">
      <dgm:prSet presAssocID="{221C0DD6-4BEF-4E05-ACE8-7E52F8262CD5}" presName="tx1" presStyleLbl="revTx" presStyleIdx="4" presStyleCnt="6" custScaleY="86494"/>
      <dgm:spPr/>
    </dgm:pt>
    <dgm:pt modelId="{95B57CFE-2707-F94C-996D-73D8EDEBFE41}" type="pres">
      <dgm:prSet presAssocID="{221C0DD6-4BEF-4E05-ACE8-7E52F8262CD5}" presName="vert1" presStyleCnt="0"/>
      <dgm:spPr/>
    </dgm:pt>
    <dgm:pt modelId="{AD4F8006-AB12-5945-9F38-1C72A8074531}" type="pres">
      <dgm:prSet presAssocID="{0736DC06-4664-49C2-A72A-2168C519B095}" presName="thickLine" presStyleLbl="alignNode1" presStyleIdx="5" presStyleCnt="6"/>
      <dgm:spPr/>
    </dgm:pt>
    <dgm:pt modelId="{93A41539-541C-844F-A2EA-F14C5C42FF35}" type="pres">
      <dgm:prSet presAssocID="{0736DC06-4664-49C2-A72A-2168C519B095}" presName="horz1" presStyleCnt="0"/>
      <dgm:spPr/>
    </dgm:pt>
    <dgm:pt modelId="{E048CBCF-4942-9545-923A-87C8FD76EDDC}" type="pres">
      <dgm:prSet presAssocID="{0736DC06-4664-49C2-A72A-2168C519B095}" presName="tx1" presStyleLbl="revTx" presStyleIdx="5" presStyleCnt="6" custScaleY="86494"/>
      <dgm:spPr/>
    </dgm:pt>
    <dgm:pt modelId="{C9284449-5819-744C-BA88-008FB14F058D}" type="pres">
      <dgm:prSet presAssocID="{0736DC06-4664-49C2-A72A-2168C519B095}" presName="vert1" presStyleCnt="0"/>
      <dgm:spPr/>
    </dgm:pt>
  </dgm:ptLst>
  <dgm:cxnLst>
    <dgm:cxn modelId="{1DD5AC06-A579-8E4A-A5D9-672B07E64631}" type="presOf" srcId="{DD4DEAAA-5590-413A-A559-C382B1AE67BF}" destId="{74E33983-F124-9B4C-8B82-36DF0CABD3F6}" srcOrd="0" destOrd="0" presId="urn:microsoft.com/office/officeart/2008/layout/LinedList"/>
    <dgm:cxn modelId="{E0F8141C-FDBF-4E55-B257-5861B25CC1EF}" srcId="{C32B5B7E-6460-42E4-94DA-5F0F099248E9}" destId="{094432B7-23FB-4F66-B81E-B8EEBF7CF2C8}" srcOrd="3" destOrd="0" parTransId="{EEDEA84E-679F-40AA-B59A-B2F7EF69AD1E}" sibTransId="{962E9ABF-F65A-4FF3-ACF5-CDB1B40E20B2}"/>
    <dgm:cxn modelId="{17203050-6325-4A06-B63F-5FBB1A4207DF}" srcId="{C32B5B7E-6460-42E4-94DA-5F0F099248E9}" destId="{DD4DEAAA-5590-413A-A559-C382B1AE67BF}" srcOrd="1" destOrd="0" parTransId="{B1B8EA76-7099-4024-9E7A-CBC62A18B9F4}" sibTransId="{CC040D2A-EE67-4C3C-8C04-D1E352EEBC31}"/>
    <dgm:cxn modelId="{8CA5C671-8E38-4BE0-8E36-F5D31F6BDA1B}" srcId="{C32B5B7E-6460-42E4-94DA-5F0F099248E9}" destId="{71A71376-0C53-43A9-93E1-0DE922AEE76F}" srcOrd="0" destOrd="0" parTransId="{39CAD832-8959-4650-88B9-DA3674F17801}" sibTransId="{C9852102-1084-4754-A78C-4A9DA31A841C}"/>
    <dgm:cxn modelId="{543D787E-D783-4A1F-897E-856BDF83495B}" srcId="{C32B5B7E-6460-42E4-94DA-5F0F099248E9}" destId="{0FD07C85-F6EB-4547-AB12-836267643D43}" srcOrd="2" destOrd="0" parTransId="{15E954A7-F2C6-4A5E-94A5-0563882C54E6}" sibTransId="{08537432-912E-40F1-A51E-C11089D43195}"/>
    <dgm:cxn modelId="{F7B0C680-8677-3442-93D6-49F0BB7D94FA}" type="presOf" srcId="{C32B5B7E-6460-42E4-94DA-5F0F099248E9}" destId="{D5E91D7D-AE0E-F144-AFD5-1610FCDA3F35}" srcOrd="0" destOrd="0" presId="urn:microsoft.com/office/officeart/2008/layout/LinedList"/>
    <dgm:cxn modelId="{2A0061A2-1793-984A-ABAA-ED5CF041F8E2}" type="presOf" srcId="{71A71376-0C53-43A9-93E1-0DE922AEE76F}" destId="{EE63F1FB-DE56-0340-820A-A76897C78DF8}" srcOrd="0" destOrd="0" presId="urn:microsoft.com/office/officeart/2008/layout/LinedList"/>
    <dgm:cxn modelId="{C3D9F3A8-1747-B146-9B63-669692AC692E}" type="presOf" srcId="{221C0DD6-4BEF-4E05-ACE8-7E52F8262CD5}" destId="{A4068337-D3F6-FA4A-8701-8D410660D0B3}" srcOrd="0" destOrd="0" presId="urn:microsoft.com/office/officeart/2008/layout/LinedList"/>
    <dgm:cxn modelId="{387FBCB1-6466-4839-BB07-7703B5F515D2}" srcId="{C32B5B7E-6460-42E4-94DA-5F0F099248E9}" destId="{0736DC06-4664-49C2-A72A-2168C519B095}" srcOrd="5" destOrd="0" parTransId="{7BCD9289-BD1C-4870-AF69-78E3BF276BE0}" sibTransId="{2B8E1EC3-9372-4AD6-B52D-6F52CC33BBFC}"/>
    <dgm:cxn modelId="{A73349D5-F333-DC45-B71A-A3C11A2795C3}" type="presOf" srcId="{0736DC06-4664-49C2-A72A-2168C519B095}" destId="{E048CBCF-4942-9545-923A-87C8FD76EDDC}" srcOrd="0" destOrd="0" presId="urn:microsoft.com/office/officeart/2008/layout/LinedList"/>
    <dgm:cxn modelId="{417B5AD6-3A54-43D0-8F3F-9B69751B80B7}" srcId="{C32B5B7E-6460-42E4-94DA-5F0F099248E9}" destId="{221C0DD6-4BEF-4E05-ACE8-7E52F8262CD5}" srcOrd="4" destOrd="0" parTransId="{75C0201C-47F6-4D67-872D-57BB5604F169}" sibTransId="{9B112952-77F1-4D07-AEE8-C82828D3F681}"/>
    <dgm:cxn modelId="{6D8F0CF3-8D68-BB4B-BDE6-513DFBE27524}" type="presOf" srcId="{0FD07C85-F6EB-4547-AB12-836267643D43}" destId="{BE03562A-8D9F-7541-B8A9-AC2663CB779F}" srcOrd="0" destOrd="0" presId="urn:microsoft.com/office/officeart/2008/layout/LinedList"/>
    <dgm:cxn modelId="{DBE43EF6-B0EA-714A-BB36-BECA6ADA4016}" type="presOf" srcId="{094432B7-23FB-4F66-B81E-B8EEBF7CF2C8}" destId="{A95848D0-266F-204C-B5BE-7929AA0F7643}" srcOrd="0" destOrd="0" presId="urn:microsoft.com/office/officeart/2008/layout/LinedList"/>
    <dgm:cxn modelId="{DA822232-E0F0-EC43-B92A-9148413E28BD}" type="presParOf" srcId="{D5E91D7D-AE0E-F144-AFD5-1610FCDA3F35}" destId="{CB8D4316-65F3-0849-894C-29A108C15037}" srcOrd="0" destOrd="0" presId="urn:microsoft.com/office/officeart/2008/layout/LinedList"/>
    <dgm:cxn modelId="{9FF6A67B-7E05-374A-A0CA-554AF0758E80}" type="presParOf" srcId="{D5E91D7D-AE0E-F144-AFD5-1610FCDA3F35}" destId="{10861BA3-04BC-D446-88F0-D2EB4C32271F}" srcOrd="1" destOrd="0" presId="urn:microsoft.com/office/officeart/2008/layout/LinedList"/>
    <dgm:cxn modelId="{80F9D212-6ACA-1541-AF14-85DABDBC255F}" type="presParOf" srcId="{10861BA3-04BC-D446-88F0-D2EB4C32271F}" destId="{EE63F1FB-DE56-0340-820A-A76897C78DF8}" srcOrd="0" destOrd="0" presId="urn:microsoft.com/office/officeart/2008/layout/LinedList"/>
    <dgm:cxn modelId="{4124DDAE-6957-8844-8AD9-B684044B0995}" type="presParOf" srcId="{10861BA3-04BC-D446-88F0-D2EB4C32271F}" destId="{A874FC9D-30A2-D34E-9BDF-72BD42CDA350}" srcOrd="1" destOrd="0" presId="urn:microsoft.com/office/officeart/2008/layout/LinedList"/>
    <dgm:cxn modelId="{E8BDDE6A-65F7-9C48-9B83-604E79BA5F7B}" type="presParOf" srcId="{D5E91D7D-AE0E-F144-AFD5-1610FCDA3F35}" destId="{F8F1D434-14C0-454A-B4E4-E342E47E16D2}" srcOrd="2" destOrd="0" presId="urn:microsoft.com/office/officeart/2008/layout/LinedList"/>
    <dgm:cxn modelId="{29F17FAA-FDC0-D847-A384-1F5065685FE1}" type="presParOf" srcId="{D5E91D7D-AE0E-F144-AFD5-1610FCDA3F35}" destId="{8CD9035C-253D-8840-B44E-77855BDC36E5}" srcOrd="3" destOrd="0" presId="urn:microsoft.com/office/officeart/2008/layout/LinedList"/>
    <dgm:cxn modelId="{2C1A0B83-C984-684C-9F30-D2EDAA97D526}" type="presParOf" srcId="{8CD9035C-253D-8840-B44E-77855BDC36E5}" destId="{74E33983-F124-9B4C-8B82-36DF0CABD3F6}" srcOrd="0" destOrd="0" presId="urn:microsoft.com/office/officeart/2008/layout/LinedList"/>
    <dgm:cxn modelId="{A7DFA233-45B9-A248-AA70-CB89580EC636}" type="presParOf" srcId="{8CD9035C-253D-8840-B44E-77855BDC36E5}" destId="{36557317-5F8E-F94D-B87C-5E392BC04F35}" srcOrd="1" destOrd="0" presId="urn:microsoft.com/office/officeart/2008/layout/LinedList"/>
    <dgm:cxn modelId="{4D07D60F-FF5B-5D45-906C-ABA43EB92EA1}" type="presParOf" srcId="{D5E91D7D-AE0E-F144-AFD5-1610FCDA3F35}" destId="{9B8EE238-5A29-0646-A095-848BFFA093C4}" srcOrd="4" destOrd="0" presId="urn:microsoft.com/office/officeart/2008/layout/LinedList"/>
    <dgm:cxn modelId="{C2CEAEAF-E8E3-5D4E-9921-27E4D70695FA}" type="presParOf" srcId="{D5E91D7D-AE0E-F144-AFD5-1610FCDA3F35}" destId="{8B32DAC1-952C-DF4B-98C7-F9D15F3FD7CC}" srcOrd="5" destOrd="0" presId="urn:microsoft.com/office/officeart/2008/layout/LinedList"/>
    <dgm:cxn modelId="{D311B63B-E56A-1644-A32E-DA0B96323DEF}" type="presParOf" srcId="{8B32DAC1-952C-DF4B-98C7-F9D15F3FD7CC}" destId="{BE03562A-8D9F-7541-B8A9-AC2663CB779F}" srcOrd="0" destOrd="0" presId="urn:microsoft.com/office/officeart/2008/layout/LinedList"/>
    <dgm:cxn modelId="{B1BD7A0F-2C66-C540-AF37-CD717988871B}" type="presParOf" srcId="{8B32DAC1-952C-DF4B-98C7-F9D15F3FD7CC}" destId="{53014D53-E43A-AB41-B447-1D9CA4B16B13}" srcOrd="1" destOrd="0" presId="urn:microsoft.com/office/officeart/2008/layout/LinedList"/>
    <dgm:cxn modelId="{21ECAF86-89D7-9748-B39E-5D6A22F5C344}" type="presParOf" srcId="{D5E91D7D-AE0E-F144-AFD5-1610FCDA3F35}" destId="{219DB8A6-8005-0043-B2E4-D9C6D800A7BF}" srcOrd="6" destOrd="0" presId="urn:microsoft.com/office/officeart/2008/layout/LinedList"/>
    <dgm:cxn modelId="{8D46586A-A72E-384A-94AD-C95AD8CB7CCC}" type="presParOf" srcId="{D5E91D7D-AE0E-F144-AFD5-1610FCDA3F35}" destId="{581606EC-F9B7-8C4E-854C-37520C119D16}" srcOrd="7" destOrd="0" presId="urn:microsoft.com/office/officeart/2008/layout/LinedList"/>
    <dgm:cxn modelId="{3A08BA61-61E6-804C-98D6-AD060F17E613}" type="presParOf" srcId="{581606EC-F9B7-8C4E-854C-37520C119D16}" destId="{A95848D0-266F-204C-B5BE-7929AA0F7643}" srcOrd="0" destOrd="0" presId="urn:microsoft.com/office/officeart/2008/layout/LinedList"/>
    <dgm:cxn modelId="{809ACCE9-11C2-AC41-AF85-EB00CEA546DB}" type="presParOf" srcId="{581606EC-F9B7-8C4E-854C-37520C119D16}" destId="{E69CA909-F398-8F4F-B319-5BC5C628519E}" srcOrd="1" destOrd="0" presId="urn:microsoft.com/office/officeart/2008/layout/LinedList"/>
    <dgm:cxn modelId="{8A749F64-A095-BB4D-846F-C4EFADD99D77}" type="presParOf" srcId="{D5E91D7D-AE0E-F144-AFD5-1610FCDA3F35}" destId="{14B28B1A-A6D3-4A4B-9E70-71D19AAD7F63}" srcOrd="8" destOrd="0" presId="urn:microsoft.com/office/officeart/2008/layout/LinedList"/>
    <dgm:cxn modelId="{6D2B70AA-CA27-894B-ACEF-117594534722}" type="presParOf" srcId="{D5E91D7D-AE0E-F144-AFD5-1610FCDA3F35}" destId="{F26041C5-4EF1-404F-B1AA-F93953381AA6}" srcOrd="9" destOrd="0" presId="urn:microsoft.com/office/officeart/2008/layout/LinedList"/>
    <dgm:cxn modelId="{4FE6E1E0-19C5-3D46-95B8-20B4C1BD5358}" type="presParOf" srcId="{F26041C5-4EF1-404F-B1AA-F93953381AA6}" destId="{A4068337-D3F6-FA4A-8701-8D410660D0B3}" srcOrd="0" destOrd="0" presId="urn:microsoft.com/office/officeart/2008/layout/LinedList"/>
    <dgm:cxn modelId="{C14E17AA-5849-DB46-A2AB-E3000D13D3D3}" type="presParOf" srcId="{F26041C5-4EF1-404F-B1AA-F93953381AA6}" destId="{95B57CFE-2707-F94C-996D-73D8EDEBFE41}" srcOrd="1" destOrd="0" presId="urn:microsoft.com/office/officeart/2008/layout/LinedList"/>
    <dgm:cxn modelId="{03A0897C-DA9F-704F-BC14-4BC2149DE6C4}" type="presParOf" srcId="{D5E91D7D-AE0E-F144-AFD5-1610FCDA3F35}" destId="{AD4F8006-AB12-5945-9F38-1C72A8074531}" srcOrd="10" destOrd="0" presId="urn:microsoft.com/office/officeart/2008/layout/LinedList"/>
    <dgm:cxn modelId="{F720D0EF-AC71-3842-B301-069B86391FBF}" type="presParOf" srcId="{D5E91D7D-AE0E-F144-AFD5-1610FCDA3F35}" destId="{93A41539-541C-844F-A2EA-F14C5C42FF35}" srcOrd="11" destOrd="0" presId="urn:microsoft.com/office/officeart/2008/layout/LinedList"/>
    <dgm:cxn modelId="{46F2ECCA-96ED-3847-9B20-490AF3597C52}" type="presParOf" srcId="{93A41539-541C-844F-A2EA-F14C5C42FF35}" destId="{E048CBCF-4942-9545-923A-87C8FD76EDDC}" srcOrd="0" destOrd="0" presId="urn:microsoft.com/office/officeart/2008/layout/LinedList"/>
    <dgm:cxn modelId="{F1C38D92-92D5-D64B-9388-952A6E0C09F6}" type="presParOf" srcId="{93A41539-541C-844F-A2EA-F14C5C42FF35}" destId="{C9284449-5819-744C-BA88-008FB14F058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B9651-AE2A-9748-8326-12B1CE549DB3}">
      <dsp:nvSpPr>
        <dsp:cNvPr id="0" name=""/>
        <dsp:cNvSpPr/>
      </dsp:nvSpPr>
      <dsp:spPr>
        <a:xfrm>
          <a:off x="0" y="68630"/>
          <a:ext cx="8915400" cy="1173133"/>
        </a:xfrm>
        <a:prstGeom prst="roundRect">
          <a:avLst/>
        </a:prstGeom>
        <a:solidFill>
          <a:schemeClr val="accent5">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Intercultural Competence (ICC) as Diverse (Comparisons)</a:t>
          </a:r>
        </a:p>
      </dsp:txBody>
      <dsp:txXfrm>
        <a:off x="57268" y="125898"/>
        <a:ext cx="8800864" cy="1058597"/>
      </dsp:txXfrm>
    </dsp:sp>
    <dsp:sp modelId="{5F0C8031-5655-144E-BDB6-94966FC47001}">
      <dsp:nvSpPr>
        <dsp:cNvPr id="0" name=""/>
        <dsp:cNvSpPr/>
      </dsp:nvSpPr>
      <dsp:spPr>
        <a:xfrm>
          <a:off x="0" y="1302244"/>
          <a:ext cx="8915400" cy="1173133"/>
        </a:xfrm>
        <a:prstGeom prst="roundRect">
          <a:avLst/>
        </a:prstGeom>
        <a:solidFill>
          <a:schemeClr val="accent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Examining C2 through C1 using L2 contexts moves learners toward critical engagement</a:t>
          </a:r>
        </a:p>
      </dsp:txBody>
      <dsp:txXfrm>
        <a:off x="57268" y="1359512"/>
        <a:ext cx="8800864" cy="1058597"/>
      </dsp:txXfrm>
    </dsp:sp>
    <dsp:sp modelId="{9DB189B2-12F9-184C-9678-D84301D912C5}">
      <dsp:nvSpPr>
        <dsp:cNvPr id="0" name=""/>
        <dsp:cNvSpPr/>
      </dsp:nvSpPr>
      <dsp:spPr>
        <a:xfrm>
          <a:off x="0" y="2535857"/>
          <a:ext cx="8915400" cy="1173133"/>
        </a:xfrm>
        <a:prstGeom prst="roundRect">
          <a:avLst/>
        </a:prstGeom>
        <a:solidFill>
          <a:schemeClr val="accent4">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Transformative Language Learning (cf. </a:t>
          </a:r>
          <a:r>
            <a:rPr lang="en-US" sz="2100" kern="1200" dirty="0" err="1"/>
            <a:t>Friere’s</a:t>
          </a:r>
          <a:r>
            <a:rPr lang="en-US" sz="2100" kern="1200" dirty="0"/>
            <a:t> Conscientization): The process of developing a critical awareness of one's social reality through reflection and action</a:t>
          </a:r>
        </a:p>
      </dsp:txBody>
      <dsp:txXfrm>
        <a:off x="57268" y="2593125"/>
        <a:ext cx="8800864" cy="1058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056DA-52C1-124B-BD79-D5C74ADF9A49}">
      <dsp:nvSpPr>
        <dsp:cNvPr id="0" name=""/>
        <dsp:cNvSpPr/>
      </dsp:nvSpPr>
      <dsp:spPr>
        <a:xfrm>
          <a:off x="0" y="772"/>
          <a:ext cx="8987404" cy="1208737"/>
        </a:xfrm>
        <a:prstGeom prst="roundRect">
          <a:avLst/>
        </a:prstGeom>
        <a:solidFill>
          <a:schemeClr val="accent5">
            <a:lumMod val="75000"/>
          </a:schemeClr>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How do language programs build successful</a:t>
          </a:r>
          <a:br>
            <a:rPr lang="en-US" sz="2400" kern="1200" dirty="0"/>
          </a:br>
          <a:r>
            <a:rPr lang="en-US" sz="2400" kern="1200" dirty="0"/>
            <a:t>   partnerships with communities?</a:t>
          </a:r>
        </a:p>
      </dsp:txBody>
      <dsp:txXfrm>
        <a:off x="59006" y="59778"/>
        <a:ext cx="8869392" cy="1090725"/>
      </dsp:txXfrm>
    </dsp:sp>
    <dsp:sp modelId="{EB2EC414-57DD-3642-843D-7961FDBD189C}">
      <dsp:nvSpPr>
        <dsp:cNvPr id="0" name=""/>
        <dsp:cNvSpPr/>
      </dsp:nvSpPr>
      <dsp:spPr>
        <a:xfrm>
          <a:off x="0" y="1222601"/>
          <a:ext cx="8987404" cy="1208737"/>
        </a:xfrm>
        <a:prstGeom prst="roundRect">
          <a:avLst/>
        </a:prstGeom>
        <a:solidFill>
          <a:schemeClr val="accent5"/>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 </a:t>
          </a:r>
          <a:r>
            <a:rPr lang="en-US" sz="2400" kern="1200" dirty="0"/>
            <a:t>What are successful approaches to service-learning and</a:t>
          </a:r>
          <a:br>
            <a:rPr lang="en-US" sz="2400" kern="1200" dirty="0"/>
          </a:br>
          <a:r>
            <a:rPr lang="en-US" sz="2400" kern="1200" dirty="0"/>
            <a:t>   related experiences that challenge deficit models of</a:t>
          </a:r>
          <a:br>
            <a:rPr lang="en-US" sz="2400" kern="1200" dirty="0"/>
          </a:br>
          <a:r>
            <a:rPr lang="en-US" sz="2400" kern="1200" dirty="0"/>
            <a:t>   community engagement?</a:t>
          </a:r>
        </a:p>
      </dsp:txBody>
      <dsp:txXfrm>
        <a:off x="59006" y="1281607"/>
        <a:ext cx="8869392" cy="1090725"/>
      </dsp:txXfrm>
    </dsp:sp>
    <dsp:sp modelId="{5BB6DAF6-762B-9942-8304-BDA4C7353E3A}">
      <dsp:nvSpPr>
        <dsp:cNvPr id="0" name=""/>
        <dsp:cNvSpPr/>
      </dsp:nvSpPr>
      <dsp:spPr>
        <a:xfrm>
          <a:off x="0" y="2444431"/>
          <a:ext cx="8987404" cy="1208737"/>
        </a:xfrm>
        <a:prstGeom prst="roundRect">
          <a:avLst/>
        </a:prstGeom>
        <a:solidFill>
          <a:schemeClr val="accent4">
            <a:lumMod val="60000"/>
            <a:lumOff val="40000"/>
          </a:schemeClr>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How do we ensure equitable access to traditionally</a:t>
          </a:r>
          <a:br>
            <a:rPr lang="en-US" sz="2400" kern="1200" dirty="0"/>
          </a:br>
          <a:r>
            <a:rPr lang="en-US" sz="2400" kern="1200" dirty="0"/>
            <a:t>   prestigious forms of community engagement (e.g., study</a:t>
          </a:r>
          <a:br>
            <a:rPr lang="en-US" sz="2400" kern="1200" dirty="0"/>
          </a:br>
          <a:r>
            <a:rPr lang="en-US" sz="2400" kern="1200" dirty="0"/>
            <a:t>   abroad)?</a:t>
          </a:r>
        </a:p>
      </dsp:txBody>
      <dsp:txXfrm>
        <a:off x="59006" y="2503437"/>
        <a:ext cx="8869392" cy="1090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D4316-65F3-0849-894C-29A108C15037}">
      <dsp:nvSpPr>
        <dsp:cNvPr id="0" name=""/>
        <dsp:cNvSpPr/>
      </dsp:nvSpPr>
      <dsp:spPr>
        <a:xfrm>
          <a:off x="0" y="883"/>
          <a:ext cx="7586663"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EE63F1FB-DE56-0340-820A-A76897C78DF8}">
      <dsp:nvSpPr>
        <dsp:cNvPr id="0" name=""/>
        <dsp:cNvSpPr/>
      </dsp:nvSpPr>
      <dsp:spPr>
        <a:xfrm>
          <a:off x="0" y="883"/>
          <a:ext cx="7586663" cy="877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Timothy Reagan and Terry Osborn. </a:t>
          </a:r>
          <a:r>
            <a:rPr lang="en-US" sz="1600" i="1" kern="1200" dirty="0"/>
            <a:t>World Language Education as Critical Pedagogy: The Promise of Social Justice. </a:t>
          </a:r>
          <a:r>
            <a:rPr lang="en-US" sz="1600" kern="1200" dirty="0"/>
            <a:t>Routledge, 2021.</a:t>
          </a:r>
        </a:p>
      </dsp:txBody>
      <dsp:txXfrm>
        <a:off x="0" y="883"/>
        <a:ext cx="7586663" cy="877168"/>
      </dsp:txXfrm>
    </dsp:sp>
    <dsp:sp modelId="{F8F1D434-14C0-454A-B4E4-E342E47E16D2}">
      <dsp:nvSpPr>
        <dsp:cNvPr id="0" name=""/>
        <dsp:cNvSpPr/>
      </dsp:nvSpPr>
      <dsp:spPr>
        <a:xfrm>
          <a:off x="0" y="878051"/>
          <a:ext cx="7586663" cy="0"/>
        </a:xfrm>
        <a:prstGeom prst="line">
          <a:avLst/>
        </a:prstGeom>
        <a:gradFill rotWithShape="0">
          <a:gsLst>
            <a:gs pos="0">
              <a:schemeClr val="accent2">
                <a:hueOff val="90633"/>
                <a:satOff val="-9599"/>
                <a:lumOff val="-235"/>
                <a:alphaOff val="0"/>
                <a:tint val="96000"/>
                <a:lumMod val="104000"/>
              </a:schemeClr>
            </a:gs>
            <a:gs pos="100000">
              <a:schemeClr val="accent2">
                <a:hueOff val="90633"/>
                <a:satOff val="-9599"/>
                <a:lumOff val="-235"/>
                <a:alphaOff val="0"/>
                <a:shade val="98000"/>
                <a:lumMod val="94000"/>
              </a:schemeClr>
            </a:gs>
          </a:gsLst>
          <a:lin ang="5400000" scaled="0"/>
        </a:gradFill>
        <a:ln w="9525" cap="rnd" cmpd="sng" algn="ctr">
          <a:solidFill>
            <a:schemeClr val="accent2">
              <a:hueOff val="90633"/>
              <a:satOff val="-9599"/>
              <a:lumOff val="-235"/>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74E33983-F124-9B4C-8B82-36DF0CABD3F6}">
      <dsp:nvSpPr>
        <dsp:cNvPr id="0" name=""/>
        <dsp:cNvSpPr/>
      </dsp:nvSpPr>
      <dsp:spPr>
        <a:xfrm>
          <a:off x="0" y="878051"/>
          <a:ext cx="7586663" cy="877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Linwood J. Randolph and Stacey Johnson. “Social Justice in the Language Classroom: A Call to Action.”  </a:t>
          </a:r>
          <a:r>
            <a:rPr lang="en-US" sz="1600" i="1" kern="1200" dirty="0"/>
            <a:t>Dimension</a:t>
          </a:r>
          <a:r>
            <a:rPr lang="en-US" sz="1600" kern="1200" dirty="0"/>
            <a:t>, vol. 52. 2017. pp. 99-121.</a:t>
          </a:r>
        </a:p>
      </dsp:txBody>
      <dsp:txXfrm>
        <a:off x="0" y="878051"/>
        <a:ext cx="7586663" cy="877168"/>
      </dsp:txXfrm>
    </dsp:sp>
    <dsp:sp modelId="{9B8EE238-5A29-0646-A095-848BFFA093C4}">
      <dsp:nvSpPr>
        <dsp:cNvPr id="0" name=""/>
        <dsp:cNvSpPr/>
      </dsp:nvSpPr>
      <dsp:spPr>
        <a:xfrm>
          <a:off x="0" y="1755220"/>
          <a:ext cx="7586663" cy="0"/>
        </a:xfrm>
        <a:prstGeom prst="line">
          <a:avLst/>
        </a:prstGeom>
        <a:gradFill rotWithShape="0">
          <a:gsLst>
            <a:gs pos="0">
              <a:schemeClr val="accent2">
                <a:hueOff val="181266"/>
                <a:satOff val="-19197"/>
                <a:lumOff val="-470"/>
                <a:alphaOff val="0"/>
                <a:tint val="96000"/>
                <a:lumMod val="104000"/>
              </a:schemeClr>
            </a:gs>
            <a:gs pos="100000">
              <a:schemeClr val="accent2">
                <a:hueOff val="181266"/>
                <a:satOff val="-19197"/>
                <a:lumOff val="-470"/>
                <a:alphaOff val="0"/>
                <a:shade val="98000"/>
                <a:lumMod val="94000"/>
              </a:schemeClr>
            </a:gs>
          </a:gsLst>
          <a:lin ang="5400000" scaled="0"/>
        </a:gradFill>
        <a:ln w="9525" cap="rnd" cmpd="sng" algn="ctr">
          <a:solidFill>
            <a:schemeClr val="accent2">
              <a:hueOff val="181266"/>
              <a:satOff val="-19197"/>
              <a:lumOff val="-47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BE03562A-8D9F-7541-B8A9-AC2663CB779F}">
      <dsp:nvSpPr>
        <dsp:cNvPr id="0" name=""/>
        <dsp:cNvSpPr/>
      </dsp:nvSpPr>
      <dsp:spPr>
        <a:xfrm>
          <a:off x="0" y="1755220"/>
          <a:ext cx="7586663" cy="877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err="1"/>
            <a:t>Uju</a:t>
          </a:r>
          <a:r>
            <a:rPr lang="en-US" sz="1600" kern="1200" dirty="0"/>
            <a:t> Anya and Linwood J. Randolph, Jr. “Diversifying Language Educators and Learners,” ACTFL </a:t>
          </a:r>
          <a:r>
            <a:rPr lang="en-US" sz="1600" i="1" kern="1200" dirty="0"/>
            <a:t>The Language Educator, </a:t>
          </a:r>
          <a:r>
            <a:rPr lang="en-US" sz="1600" kern="1200" dirty="0"/>
            <a:t>Oct.-Nov. 2019, pp. 23-27.</a:t>
          </a:r>
        </a:p>
      </dsp:txBody>
      <dsp:txXfrm>
        <a:off x="0" y="1755220"/>
        <a:ext cx="7586663" cy="877168"/>
      </dsp:txXfrm>
    </dsp:sp>
    <dsp:sp modelId="{219DB8A6-8005-0043-B2E4-D9C6D800A7BF}">
      <dsp:nvSpPr>
        <dsp:cNvPr id="0" name=""/>
        <dsp:cNvSpPr/>
      </dsp:nvSpPr>
      <dsp:spPr>
        <a:xfrm>
          <a:off x="0" y="2632389"/>
          <a:ext cx="7586663" cy="0"/>
        </a:xfrm>
        <a:prstGeom prst="line">
          <a:avLst/>
        </a:prstGeom>
        <a:gradFill rotWithShape="0">
          <a:gsLst>
            <a:gs pos="0">
              <a:schemeClr val="accent2">
                <a:hueOff val="271899"/>
                <a:satOff val="-28796"/>
                <a:lumOff val="-706"/>
                <a:alphaOff val="0"/>
                <a:tint val="96000"/>
                <a:lumMod val="104000"/>
              </a:schemeClr>
            </a:gs>
            <a:gs pos="100000">
              <a:schemeClr val="accent2">
                <a:hueOff val="271899"/>
                <a:satOff val="-28796"/>
                <a:lumOff val="-706"/>
                <a:alphaOff val="0"/>
                <a:shade val="98000"/>
                <a:lumMod val="94000"/>
              </a:schemeClr>
            </a:gs>
          </a:gsLst>
          <a:lin ang="5400000" scaled="0"/>
        </a:gradFill>
        <a:ln w="9525" cap="rnd" cmpd="sng" algn="ctr">
          <a:solidFill>
            <a:schemeClr val="accent2">
              <a:hueOff val="271899"/>
              <a:satOff val="-28796"/>
              <a:lumOff val="-706"/>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A95848D0-266F-204C-B5BE-7929AA0F7643}">
      <dsp:nvSpPr>
        <dsp:cNvPr id="0" name=""/>
        <dsp:cNvSpPr/>
      </dsp:nvSpPr>
      <dsp:spPr>
        <a:xfrm>
          <a:off x="0" y="2632389"/>
          <a:ext cx="7586663" cy="877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ACTFL. ”Diversity and Inclusion in World Language Teaching and Learning.” 2019. https://</a:t>
          </a:r>
          <a:r>
            <a:rPr lang="en-US" sz="1600" kern="1200" dirty="0" err="1"/>
            <a:t>www.actfl.org</a:t>
          </a:r>
          <a:r>
            <a:rPr lang="en-US" sz="1600" kern="1200" dirty="0"/>
            <a:t>/advocacy/</a:t>
          </a:r>
          <a:r>
            <a:rPr lang="en-US" sz="1600" kern="1200" dirty="0" err="1"/>
            <a:t>actfl</a:t>
          </a:r>
          <a:r>
            <a:rPr lang="en-US" sz="1600" kern="1200" dirty="0"/>
            <a:t>-position-statements/diversity-and-inclusion-world-language-teaching-learning.</a:t>
          </a:r>
        </a:p>
      </dsp:txBody>
      <dsp:txXfrm>
        <a:off x="0" y="2632389"/>
        <a:ext cx="7586663" cy="877168"/>
      </dsp:txXfrm>
    </dsp:sp>
    <dsp:sp modelId="{14B28B1A-A6D3-4A4B-9E70-71D19AAD7F63}">
      <dsp:nvSpPr>
        <dsp:cNvPr id="0" name=""/>
        <dsp:cNvSpPr/>
      </dsp:nvSpPr>
      <dsp:spPr>
        <a:xfrm>
          <a:off x="0" y="3509558"/>
          <a:ext cx="7586663" cy="0"/>
        </a:xfrm>
        <a:prstGeom prst="line">
          <a:avLst/>
        </a:prstGeom>
        <a:gradFill rotWithShape="0">
          <a:gsLst>
            <a:gs pos="0">
              <a:schemeClr val="accent2">
                <a:hueOff val="362532"/>
                <a:satOff val="-38394"/>
                <a:lumOff val="-941"/>
                <a:alphaOff val="0"/>
                <a:tint val="96000"/>
                <a:lumMod val="104000"/>
              </a:schemeClr>
            </a:gs>
            <a:gs pos="100000">
              <a:schemeClr val="accent2">
                <a:hueOff val="362532"/>
                <a:satOff val="-38394"/>
                <a:lumOff val="-941"/>
                <a:alphaOff val="0"/>
                <a:shade val="98000"/>
                <a:lumMod val="94000"/>
              </a:schemeClr>
            </a:gs>
          </a:gsLst>
          <a:lin ang="5400000" scaled="0"/>
        </a:gradFill>
        <a:ln w="9525" cap="rnd" cmpd="sng" algn="ctr">
          <a:solidFill>
            <a:schemeClr val="accent2">
              <a:hueOff val="362532"/>
              <a:satOff val="-38394"/>
              <a:lumOff val="-941"/>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A4068337-D3F6-FA4A-8701-8D410660D0B3}">
      <dsp:nvSpPr>
        <dsp:cNvPr id="0" name=""/>
        <dsp:cNvSpPr/>
      </dsp:nvSpPr>
      <dsp:spPr>
        <a:xfrm>
          <a:off x="0" y="3509558"/>
          <a:ext cx="7586663" cy="877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err="1"/>
            <a:t>Donaldo</a:t>
          </a:r>
          <a:r>
            <a:rPr lang="en-US" sz="1600" kern="1200" dirty="0"/>
            <a:t> Macedo. </a:t>
          </a:r>
          <a:r>
            <a:rPr lang="en-US" sz="1600" i="1" kern="1200" dirty="0"/>
            <a:t>Decolonizing Foreign Language Education: The Misteaching of English and Other Colonial Languages</a:t>
          </a:r>
          <a:r>
            <a:rPr lang="en-US" sz="1600" kern="1200" dirty="0"/>
            <a:t>. Routledge, 2019.</a:t>
          </a:r>
        </a:p>
      </dsp:txBody>
      <dsp:txXfrm>
        <a:off x="0" y="3509558"/>
        <a:ext cx="7586663" cy="877168"/>
      </dsp:txXfrm>
    </dsp:sp>
    <dsp:sp modelId="{AD4F8006-AB12-5945-9F38-1C72A8074531}">
      <dsp:nvSpPr>
        <dsp:cNvPr id="0" name=""/>
        <dsp:cNvSpPr/>
      </dsp:nvSpPr>
      <dsp:spPr>
        <a:xfrm>
          <a:off x="0" y="4386727"/>
          <a:ext cx="7586663" cy="0"/>
        </a:xfrm>
        <a:prstGeom prst="line">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w="9525" cap="rnd" cmpd="sng" algn="ctr">
          <a:solidFill>
            <a:schemeClr val="accent2">
              <a:hueOff val="453165"/>
              <a:satOff val="-47993"/>
              <a:lumOff val="-1176"/>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E048CBCF-4942-9545-923A-87C8FD76EDDC}">
      <dsp:nvSpPr>
        <dsp:cNvPr id="0" name=""/>
        <dsp:cNvSpPr/>
      </dsp:nvSpPr>
      <dsp:spPr>
        <a:xfrm>
          <a:off x="0" y="4386727"/>
          <a:ext cx="7586663" cy="877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Paolo Freire. </a:t>
          </a:r>
          <a:r>
            <a:rPr lang="en-US" sz="1600" i="1" kern="1200" dirty="0"/>
            <a:t>Pedagogy of the Oppressed</a:t>
          </a:r>
          <a:r>
            <a:rPr lang="en-US" sz="1600" kern="1200" dirty="0"/>
            <a:t>. Continuum, 1970.</a:t>
          </a:r>
        </a:p>
      </dsp:txBody>
      <dsp:txXfrm>
        <a:off x="0" y="4386727"/>
        <a:ext cx="7586663" cy="8771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3A76A3-ADC8-4477-8FC1-B9DD55D84908}" type="datetime1">
              <a:rPr lang="en-US" smtClean="0"/>
              <a:t>9/13/22</a:t>
            </a:fld>
            <a:endParaRPr lang="en-US" dirty="0"/>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95180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24A4-5FEC-4062-8995-EB21925B3B40}" type="datetime1">
              <a:rPr lang="en-US" smtClean="0"/>
              <a:t>9/13/22</a:t>
            </a:fld>
            <a:endParaRPr lang="en-US" sz="1000" dirty="0"/>
          </a:p>
        </p:txBody>
      </p:sp>
      <p:sp>
        <p:nvSpPr>
          <p:cNvPr id="5" name="Footer Placeholder 4"/>
          <p:cNvSpPr>
            <a:spLocks noGrp="1"/>
          </p:cNvSpPr>
          <p:nvPr>
            <p:ph type="ftr" sz="quarter" idx="11"/>
          </p:nvPr>
        </p:nvSpPr>
        <p:spPr/>
        <p:txBody>
          <a:bodyPr/>
          <a:lstStyle/>
          <a:p>
            <a:endParaRPr lang="en-US" sz="100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39882419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24A4-5FEC-4062-8995-EB21925B3B40}" type="datetime1">
              <a:rPr lang="en-US" smtClean="0"/>
              <a:t>9/13/22</a:t>
            </a:fld>
            <a:endParaRPr lang="en-US" sz="1000" dirty="0"/>
          </a:p>
        </p:txBody>
      </p:sp>
      <p:sp>
        <p:nvSpPr>
          <p:cNvPr id="5" name="Footer Placeholder 4"/>
          <p:cNvSpPr>
            <a:spLocks noGrp="1"/>
          </p:cNvSpPr>
          <p:nvPr>
            <p:ph type="ftr" sz="quarter" idx="11"/>
          </p:nvPr>
        </p:nvSpPr>
        <p:spPr/>
        <p:txBody>
          <a:bodyPr/>
          <a:lstStyle/>
          <a:p>
            <a:endParaRPr lang="en-US" sz="100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5747434-7036-48DB-A148-6B3D8EE75CDA}" type="slidenum">
              <a:rPr lang="en-US" smtClean="0"/>
              <a:pPr/>
              <a:t>‹#›</a:t>
            </a:fld>
            <a:endParaRPr lang="en-US" sz="1000"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8629906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A8D24A4-5FEC-4062-8995-EB21925B3B40}" type="datetime1">
              <a:rPr lang="en-US" smtClean="0"/>
              <a:t>9/13/22</a:t>
            </a:fld>
            <a:endParaRPr lang="en-US" sz="1000" dirty="0"/>
          </a:p>
        </p:txBody>
      </p:sp>
      <p:sp>
        <p:nvSpPr>
          <p:cNvPr id="6" name="Footer Placeholder 5"/>
          <p:cNvSpPr>
            <a:spLocks noGrp="1"/>
          </p:cNvSpPr>
          <p:nvPr>
            <p:ph type="ftr" sz="quarter" idx="11"/>
          </p:nvPr>
        </p:nvSpPr>
        <p:spPr/>
        <p:txBody>
          <a:bodyPr/>
          <a:lstStyle/>
          <a:p>
            <a:endParaRPr lang="en-US" sz="100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205567363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A8D24A4-5FEC-4062-8995-EB21925B3B40}" type="datetime1">
              <a:rPr lang="en-US" smtClean="0"/>
              <a:t>9/13/22</a:t>
            </a:fld>
            <a:endParaRPr lang="en-US" sz="1000" dirty="0"/>
          </a:p>
        </p:txBody>
      </p:sp>
      <p:sp>
        <p:nvSpPr>
          <p:cNvPr id="6" name="Footer Placeholder 5"/>
          <p:cNvSpPr>
            <a:spLocks noGrp="1"/>
          </p:cNvSpPr>
          <p:nvPr>
            <p:ph type="ftr" sz="quarter" idx="11"/>
          </p:nvPr>
        </p:nvSpPr>
        <p:spPr/>
        <p:txBody>
          <a:bodyPr/>
          <a:lstStyle/>
          <a:p>
            <a:endParaRPr lang="en-US" sz="100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747434-7036-48DB-A148-6B3D8EE75CDA}" type="slidenum">
              <a:rPr lang="en-US" smtClean="0"/>
              <a:pPr/>
              <a:t>‹#›</a:t>
            </a:fld>
            <a:endParaRPr lang="en-US" sz="1000"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4474710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A8D24A4-5FEC-4062-8995-EB21925B3B40}" type="datetime1">
              <a:rPr lang="en-US" smtClean="0"/>
              <a:t>9/13/22</a:t>
            </a:fld>
            <a:endParaRPr lang="en-US" sz="1000" dirty="0"/>
          </a:p>
        </p:txBody>
      </p:sp>
      <p:sp>
        <p:nvSpPr>
          <p:cNvPr id="6" name="Footer Placeholder 5"/>
          <p:cNvSpPr>
            <a:spLocks noGrp="1"/>
          </p:cNvSpPr>
          <p:nvPr>
            <p:ph type="ftr" sz="quarter" idx="11"/>
          </p:nvPr>
        </p:nvSpPr>
        <p:spPr/>
        <p:txBody>
          <a:bodyPr/>
          <a:lstStyle/>
          <a:p>
            <a:endParaRPr lang="en-US" sz="100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100923164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62538-DC4D-4667-96E5-B3278DDF8B12}" type="datetime1">
              <a:rPr lang="en-US" smtClean="0"/>
              <a:t>9/13/22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387674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880548-5C08-4BE3-B63E-F2BB63B0B00C}" type="datetime1">
              <a:rPr lang="en-US" smtClean="0"/>
              <a:t>9/13/22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120642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7F49BE-398D-479A-8A7E-5DDBCA61EDCB}" type="datetime1">
              <a:rPr lang="en-US" smtClean="0"/>
              <a:t>9/13/22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291926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D0C193-4974-4A1F-9C63-07D595E30D66}" type="datetime1">
              <a:rPr lang="en-US" smtClean="0"/>
              <a:t>9/13/22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380779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1AA87F-28D4-4BF0-B81F-877A89DFD5AC}" type="datetime1">
              <a:rPr lang="en-US" smtClean="0"/>
              <a:t>9/13/22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65115193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8D24A4-5FEC-4062-8995-EB21925B3B40}" type="datetime1">
              <a:rPr lang="en-US" smtClean="0"/>
              <a:t>9/13/22</a:t>
            </a:fld>
            <a:endParaRPr lang="en-US" sz="1000" dirty="0"/>
          </a:p>
        </p:txBody>
      </p:sp>
      <p:sp>
        <p:nvSpPr>
          <p:cNvPr id="8" name="Footer Placeholder 7"/>
          <p:cNvSpPr>
            <a:spLocks noGrp="1"/>
          </p:cNvSpPr>
          <p:nvPr>
            <p:ph type="ftr" sz="quarter" idx="11"/>
          </p:nvPr>
        </p:nvSpPr>
        <p:spPr/>
        <p:txBody>
          <a:bodyPr/>
          <a:lstStyle/>
          <a:p>
            <a:endParaRPr lang="en-US" sz="100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2451033710"/>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F6CA6-7293-4AA2-A0E0-A3BF4416E786}" type="datetime1">
              <a:rPr lang="en-US" smtClean="0"/>
              <a:t>9/13/22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032831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87016-7BCD-46FB-8EE3-AB6C369108B4}" type="datetime1">
              <a:rPr lang="en-US" smtClean="0"/>
              <a:t>9/13/22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21838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547011-1FFC-4EF8-9A2E-53B4AD2ADBD4}" type="datetime1">
              <a:rPr lang="en-US" smtClean="0"/>
              <a:t>9/13/22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66838545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8D24A4-5FEC-4062-8995-EB21925B3B40}" type="datetime1">
              <a:rPr lang="en-US" smtClean="0"/>
              <a:t>9/13/22</a:t>
            </a:fld>
            <a:endParaRPr lang="en-US" sz="1000" dirty="0"/>
          </a:p>
        </p:txBody>
      </p:sp>
      <p:sp>
        <p:nvSpPr>
          <p:cNvPr id="6" name="Footer Placeholder 5"/>
          <p:cNvSpPr>
            <a:spLocks noGrp="1"/>
          </p:cNvSpPr>
          <p:nvPr>
            <p:ph type="ftr" sz="quarter" idx="11"/>
          </p:nvPr>
        </p:nvSpPr>
        <p:spPr/>
        <p:txBody>
          <a:bodyPr/>
          <a:lstStyle/>
          <a:p>
            <a:endParaRPr lang="en-US" sz="100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39812668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A8D24A4-5FEC-4062-8995-EB21925B3B40}" type="datetime1">
              <a:rPr lang="en-US" smtClean="0"/>
              <a:t>9/13/22</a:t>
            </a:fld>
            <a:endParaRPr lang="en-US" sz="1000"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sz="100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619478428"/>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F0008-D512-4641-A389-1AE845A5BA8A}"/>
              </a:ext>
            </a:extLst>
          </p:cNvPr>
          <p:cNvSpPr>
            <a:spLocks noGrp="1"/>
          </p:cNvSpPr>
          <p:nvPr>
            <p:ph type="ctrTitle"/>
          </p:nvPr>
        </p:nvSpPr>
        <p:spPr>
          <a:xfrm>
            <a:off x="1048512" y="403194"/>
            <a:ext cx="5696305" cy="1849352"/>
          </a:xfrm>
        </p:spPr>
        <p:txBody>
          <a:bodyPr>
            <a:normAutofit/>
          </a:bodyPr>
          <a:lstStyle/>
          <a:p>
            <a:pPr algn="l"/>
            <a:r>
              <a:rPr lang="en-US" dirty="0"/>
              <a:t>I’m in The Room!</a:t>
            </a:r>
          </a:p>
        </p:txBody>
      </p:sp>
      <p:sp>
        <p:nvSpPr>
          <p:cNvPr id="3" name="Subtitle 2">
            <a:extLst>
              <a:ext uri="{FF2B5EF4-FFF2-40B4-BE49-F238E27FC236}">
                <a16:creationId xmlns:a16="http://schemas.microsoft.com/office/drawing/2014/main" id="{D4AAE984-3E7D-884F-9934-7FDC7BBEF29B}"/>
              </a:ext>
            </a:extLst>
          </p:cNvPr>
          <p:cNvSpPr>
            <a:spLocks noGrp="1"/>
          </p:cNvSpPr>
          <p:nvPr>
            <p:ph type="subTitle" idx="1"/>
          </p:nvPr>
        </p:nvSpPr>
        <p:spPr>
          <a:xfrm>
            <a:off x="1048512" y="2270916"/>
            <a:ext cx="5696305" cy="1655762"/>
          </a:xfrm>
        </p:spPr>
        <p:txBody>
          <a:bodyPr>
            <a:normAutofit lnSpcReduction="10000"/>
          </a:bodyPr>
          <a:lstStyle/>
          <a:p>
            <a:pPr algn="l"/>
            <a:r>
              <a:rPr lang="en-US" sz="2800" b="1" dirty="0"/>
              <a:t>Addressing Diversity, Equity, Access, and Inclusivity in the Language Classroom with the World-Readiness Standards</a:t>
            </a:r>
          </a:p>
        </p:txBody>
      </p:sp>
      <p:pic>
        <p:nvPicPr>
          <p:cNvPr id="4" name="Picture 3" descr="Opened blank ledger on gray background">
            <a:extLst>
              <a:ext uri="{FF2B5EF4-FFF2-40B4-BE49-F238E27FC236}">
                <a16:creationId xmlns:a16="http://schemas.microsoft.com/office/drawing/2014/main" id="{E77A1306-D9C2-4A67-B343-684CD9E595D2}"/>
              </a:ext>
            </a:extLst>
          </p:cNvPr>
          <p:cNvPicPr>
            <a:picLocks noChangeAspect="1"/>
          </p:cNvPicPr>
          <p:nvPr/>
        </p:nvPicPr>
        <p:blipFill rotWithShape="1">
          <a:blip r:embed="rId2"/>
          <a:srcRect l="2050" r="30578" b="-2"/>
          <a:stretch/>
        </p:blipFill>
        <p:spPr>
          <a:xfrm>
            <a:off x="6475068" y="1214970"/>
            <a:ext cx="5716932" cy="5643030"/>
          </a:xfrm>
          <a:custGeom>
            <a:avLst/>
            <a:gdLst/>
            <a:ahLst/>
            <a:cxnLst/>
            <a:rect l="l" t="t" r="r" b="b"/>
            <a:pathLst>
              <a:path w="5716932" h="5643030">
                <a:moveTo>
                  <a:pt x="3371933" y="0"/>
                </a:moveTo>
                <a:cubicBezTo>
                  <a:pt x="4186675" y="0"/>
                  <a:pt x="4933927" y="288960"/>
                  <a:pt x="5516795" y="769986"/>
                </a:cubicBezTo>
                <a:lnTo>
                  <a:pt x="5716932" y="951882"/>
                </a:lnTo>
                <a:lnTo>
                  <a:pt x="5716932" y="5643030"/>
                </a:lnTo>
                <a:lnTo>
                  <a:pt x="884716" y="5643030"/>
                </a:lnTo>
                <a:lnTo>
                  <a:pt x="769986" y="5516796"/>
                </a:lnTo>
                <a:cubicBezTo>
                  <a:pt x="288960" y="4933927"/>
                  <a:pt x="0" y="4186675"/>
                  <a:pt x="0" y="3371933"/>
                </a:cubicBezTo>
                <a:cubicBezTo>
                  <a:pt x="0" y="1509666"/>
                  <a:pt x="1509666" y="0"/>
                  <a:pt x="3371933" y="0"/>
                </a:cubicBezTo>
                <a:close/>
              </a:path>
            </a:pathLst>
          </a:custGeom>
        </p:spPr>
      </p:pic>
      <p:pic>
        <p:nvPicPr>
          <p:cNvPr id="7" name="Picture 6" descr="A picture containing text&#10;&#10;Description automatically generated">
            <a:extLst>
              <a:ext uri="{FF2B5EF4-FFF2-40B4-BE49-F238E27FC236}">
                <a16:creationId xmlns:a16="http://schemas.microsoft.com/office/drawing/2014/main" id="{EE1FFEE7-31AE-9F48-B25A-04ABC10F8589}"/>
              </a:ext>
            </a:extLst>
          </p:cNvPr>
          <p:cNvPicPr>
            <a:picLocks noChangeAspect="1"/>
          </p:cNvPicPr>
          <p:nvPr/>
        </p:nvPicPr>
        <p:blipFill>
          <a:blip r:embed="rId3"/>
          <a:stretch>
            <a:fillRect/>
          </a:stretch>
        </p:blipFill>
        <p:spPr>
          <a:xfrm>
            <a:off x="472934" y="5041919"/>
            <a:ext cx="1701553" cy="1816081"/>
          </a:xfrm>
          <a:prstGeom prst="rect">
            <a:avLst/>
          </a:prstGeom>
        </p:spPr>
      </p:pic>
      <p:sp>
        <p:nvSpPr>
          <p:cNvPr id="5" name="TextBox 4">
            <a:extLst>
              <a:ext uri="{FF2B5EF4-FFF2-40B4-BE49-F238E27FC236}">
                <a16:creationId xmlns:a16="http://schemas.microsoft.com/office/drawing/2014/main" id="{8DB130F5-BFEC-2D49-B63D-B40D1219FD66}"/>
              </a:ext>
            </a:extLst>
          </p:cNvPr>
          <p:cNvSpPr txBox="1"/>
          <p:nvPr/>
        </p:nvSpPr>
        <p:spPr>
          <a:xfrm>
            <a:off x="2161590" y="5571289"/>
            <a:ext cx="3200400" cy="923330"/>
          </a:xfrm>
          <a:prstGeom prst="rect">
            <a:avLst/>
          </a:prstGeom>
          <a:noFill/>
        </p:spPr>
        <p:txBody>
          <a:bodyPr wrap="square" rtlCol="0">
            <a:spAutoFit/>
          </a:bodyPr>
          <a:lstStyle/>
          <a:p>
            <a:r>
              <a:rPr lang="en-US" dirty="0"/>
              <a:t>Thomas Jesús Garza</a:t>
            </a:r>
          </a:p>
          <a:p>
            <a:r>
              <a:rPr lang="en-US" dirty="0"/>
              <a:t>Slavic and Eurasian Studies</a:t>
            </a:r>
          </a:p>
          <a:p>
            <a:r>
              <a:rPr lang="en-US" dirty="0"/>
              <a:t>Texas language Center</a:t>
            </a:r>
          </a:p>
        </p:txBody>
      </p:sp>
    </p:spTree>
    <p:extLst>
      <p:ext uri="{BB962C8B-B14F-4D97-AF65-F5344CB8AC3E}">
        <p14:creationId xmlns:p14="http://schemas.microsoft.com/office/powerpoint/2010/main" val="660722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315FCB-DF54-924B-A497-C1CFD8337A88}"/>
              </a:ext>
            </a:extLst>
          </p:cNvPr>
          <p:cNvSpPr>
            <a:spLocks noGrp="1"/>
          </p:cNvSpPr>
          <p:nvPr>
            <p:ph type="title"/>
          </p:nvPr>
        </p:nvSpPr>
        <p:spPr/>
        <p:txBody>
          <a:bodyPr/>
          <a:lstStyle/>
          <a:p>
            <a:r>
              <a:rPr lang="en-US" b="1" dirty="0"/>
              <a:t>“Diverse Perspectives”</a:t>
            </a:r>
          </a:p>
        </p:txBody>
      </p:sp>
      <p:sp>
        <p:nvSpPr>
          <p:cNvPr id="6" name="Content Placeholder 5">
            <a:extLst>
              <a:ext uri="{FF2B5EF4-FFF2-40B4-BE49-F238E27FC236}">
                <a16:creationId xmlns:a16="http://schemas.microsoft.com/office/drawing/2014/main" id="{583204B8-4858-9745-9392-8A0A02EA6703}"/>
              </a:ext>
            </a:extLst>
          </p:cNvPr>
          <p:cNvSpPr>
            <a:spLocks noGrp="1"/>
          </p:cNvSpPr>
          <p:nvPr>
            <p:ph idx="1"/>
          </p:nvPr>
        </p:nvSpPr>
        <p:spPr>
          <a:xfrm>
            <a:off x="2589212" y="1557338"/>
            <a:ext cx="8915400" cy="4676552"/>
          </a:xfrm>
        </p:spPr>
        <p:txBody>
          <a:bodyPr>
            <a:normAutofit lnSpcReduction="10000"/>
          </a:bodyPr>
          <a:lstStyle/>
          <a:p>
            <a:r>
              <a:rPr lang="en-US" sz="2400"/>
              <a:t>“As language, culture, and community are inextricably connected, the language education classroom provides the ideal context for entering critical, transformative spaces of culture and community study informed by a social justice framework. Moreover, this critical approach to language study complements the curricular goals as outlined by the </a:t>
            </a:r>
            <a:r>
              <a:rPr lang="en-US" sz="2400" i="1"/>
              <a:t>World-Readiness Standards </a:t>
            </a:r>
            <a:r>
              <a:rPr lang="en-US" sz="2400"/>
              <a:t>(2015) and supports the development of students’ language proficiency and intercultural communicative competence at all levels.”</a:t>
            </a:r>
            <a:br>
              <a:rPr lang="en-US" sz="2400"/>
            </a:br>
            <a:endParaRPr lang="en-US" sz="2400"/>
          </a:p>
          <a:p>
            <a:r>
              <a:rPr lang="en-US" sz="1900"/>
              <a:t>Linwood Randolph Jr. and Stacy M. Johnson. 2017. ”Social Justice in the Language Classroom: A Call to Action.” </a:t>
            </a:r>
            <a:r>
              <a:rPr lang="en-US" sz="1900" i="1"/>
              <a:t>Dimension, </a:t>
            </a:r>
            <a:r>
              <a:rPr lang="en-US" sz="1900"/>
              <a:t>vol. 52</a:t>
            </a:r>
            <a:r>
              <a:rPr lang="en-US" sz="1900" i="1"/>
              <a:t>.</a:t>
            </a:r>
            <a:r>
              <a:rPr lang="en-US" sz="1900"/>
              <a:t> pp. 99-121.</a:t>
            </a:r>
          </a:p>
          <a:p>
            <a:endParaRPr lang="en-US" dirty="0"/>
          </a:p>
        </p:txBody>
      </p:sp>
    </p:spTree>
    <p:extLst>
      <p:ext uri="{BB962C8B-B14F-4D97-AF65-F5344CB8AC3E}">
        <p14:creationId xmlns:p14="http://schemas.microsoft.com/office/powerpoint/2010/main" val="43242355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1BDC8A-A7A0-AA42-AEFA-7BC701FD671B}"/>
              </a:ext>
            </a:extLst>
          </p:cNvPr>
          <p:cNvSpPr>
            <a:spLocks noGrp="1"/>
          </p:cNvSpPr>
          <p:nvPr>
            <p:ph type="title"/>
          </p:nvPr>
        </p:nvSpPr>
        <p:spPr>
          <a:xfrm>
            <a:off x="1259893" y="3101093"/>
            <a:ext cx="2454052" cy="3029344"/>
          </a:xfrm>
        </p:spPr>
        <p:txBody>
          <a:bodyPr>
            <a:normAutofit/>
          </a:bodyPr>
          <a:lstStyle/>
          <a:p>
            <a:r>
              <a:rPr lang="en-US" sz="3200" b="1">
                <a:solidFill>
                  <a:schemeClr val="bg1"/>
                </a:solidFill>
              </a:rPr>
              <a:t>The </a:t>
            </a:r>
            <a:r>
              <a:rPr lang="en-US" sz="3200" b="1" i="1">
                <a:solidFill>
                  <a:schemeClr val="bg1"/>
                </a:solidFill>
              </a:rPr>
              <a:t>Standards</a:t>
            </a:r>
            <a:r>
              <a:rPr lang="en-US" sz="3200" b="1">
                <a:solidFill>
                  <a:schemeClr val="bg1"/>
                </a:solidFill>
              </a:rPr>
              <a:t> and Cultures</a:t>
            </a:r>
          </a:p>
        </p:txBody>
      </p:sp>
      <p:sp>
        <p:nvSpPr>
          <p:cNvPr id="19"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0" name="Rectangle 15">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F7E317AC-81CB-CF4F-A255-F7B7C30368AF}"/>
              </a:ext>
            </a:extLst>
          </p:cNvPr>
          <p:cNvSpPr>
            <a:spLocks noChangeArrowheads="1"/>
          </p:cNvSpPr>
          <p:nvPr/>
        </p:nvSpPr>
        <p:spPr bwMode="auto">
          <a:xfrm>
            <a:off x="8592847" y="21997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1" name="Content Placeholder 3">
            <a:extLst>
              <a:ext uri="{FF2B5EF4-FFF2-40B4-BE49-F238E27FC236}">
                <a16:creationId xmlns:a16="http://schemas.microsoft.com/office/drawing/2014/main" id="{FB74D0BD-A024-0C4C-901B-9EADADF83BDB}"/>
              </a:ext>
            </a:extLst>
          </p:cNvPr>
          <p:cNvGraphicFramePr>
            <a:graphicFrameLocks noGrp="1"/>
          </p:cNvGraphicFramePr>
          <p:nvPr>
            <p:ph idx="1"/>
            <p:extLst>
              <p:ext uri="{D42A27DB-BD31-4B8C-83A1-F6EECF244321}">
                <p14:modId xmlns:p14="http://schemas.microsoft.com/office/powerpoint/2010/main" val="3395353552"/>
              </p:ext>
            </p:extLst>
          </p:nvPr>
        </p:nvGraphicFramePr>
        <p:xfrm>
          <a:off x="4329113" y="357188"/>
          <a:ext cx="7780295" cy="6714172"/>
        </p:xfrm>
        <a:graphic>
          <a:graphicData uri="http://schemas.openxmlformats.org/drawingml/2006/table">
            <a:tbl>
              <a:tblPr/>
              <a:tblGrid>
                <a:gridCol w="3936206">
                  <a:extLst>
                    <a:ext uri="{9D8B030D-6E8A-4147-A177-3AD203B41FA5}">
                      <a16:colId xmlns:a16="http://schemas.microsoft.com/office/drawing/2014/main" val="2815094990"/>
                    </a:ext>
                  </a:extLst>
                </a:gridCol>
                <a:gridCol w="3844089">
                  <a:extLst>
                    <a:ext uri="{9D8B030D-6E8A-4147-A177-3AD203B41FA5}">
                      <a16:colId xmlns:a16="http://schemas.microsoft.com/office/drawing/2014/main" val="2066445307"/>
                    </a:ext>
                  </a:extLst>
                </a:gridCol>
              </a:tblGrid>
              <a:tr h="813981">
                <a:tc>
                  <a:txBody>
                    <a:bodyPr/>
                    <a:lstStyle/>
                    <a:p>
                      <a:r>
                        <a:rPr lang="en-US" sz="2200" b="1" i="1" dirty="0">
                          <a:effectLst/>
                          <a:latin typeface="Times" pitchFamily="2" charset="0"/>
                        </a:rPr>
                        <a:t>Standards for Foreign Language Learning </a:t>
                      </a:r>
                      <a:r>
                        <a:rPr lang="en-US" sz="2200" b="1" dirty="0">
                          <a:effectLst/>
                          <a:latin typeface="Times" pitchFamily="2" charset="0"/>
                        </a:rPr>
                        <a:t>(1999)</a:t>
                      </a:r>
                      <a:endParaRPr lang="en-US" sz="2200" dirty="0">
                        <a:effectLst/>
                        <a:latin typeface="Times" pitchFamily="2" charset="0"/>
                      </a:endParaRPr>
                    </a:p>
                  </a:txBody>
                  <a:tcPr marL="36769" marR="36769" marT="0" marB="0">
                    <a:lnL>
                      <a:noFill/>
                    </a:lnL>
                    <a:lnR>
                      <a:noFill/>
                    </a:lnR>
                    <a:lnT>
                      <a:noFill/>
                    </a:lnT>
                    <a:lnB>
                      <a:noFill/>
                    </a:lnB>
                  </a:tcPr>
                </a:tc>
                <a:tc>
                  <a:txBody>
                    <a:bodyPr/>
                    <a:lstStyle/>
                    <a:p>
                      <a:r>
                        <a:rPr lang="en-US" sz="2200" b="1" i="1" dirty="0">
                          <a:effectLst/>
                          <a:latin typeface="Times" pitchFamily="2" charset="0"/>
                        </a:rPr>
                        <a:t>World-Readiness Standards for Learning Languages </a:t>
                      </a:r>
                      <a:r>
                        <a:rPr lang="en-US" sz="2200" b="1" i="0" dirty="0">
                          <a:effectLst/>
                          <a:latin typeface="Times" pitchFamily="2" charset="0"/>
                        </a:rPr>
                        <a:t>(2015)</a:t>
                      </a:r>
                      <a:endParaRPr lang="en-US" sz="2200" i="0" dirty="0">
                        <a:effectLst/>
                        <a:latin typeface="Times" pitchFamily="2" charset="0"/>
                      </a:endParaRPr>
                    </a:p>
                  </a:txBody>
                  <a:tcPr marL="36769" marR="36769" marT="0" marB="0">
                    <a:lnL>
                      <a:noFill/>
                    </a:lnL>
                    <a:lnR>
                      <a:noFill/>
                    </a:lnR>
                    <a:lnT>
                      <a:noFill/>
                    </a:lnT>
                    <a:lnB>
                      <a:noFill/>
                    </a:lnB>
                  </a:tcPr>
                </a:tc>
                <a:extLst>
                  <a:ext uri="{0D108BD9-81ED-4DB2-BD59-A6C34878D82A}">
                    <a16:rowId xmlns:a16="http://schemas.microsoft.com/office/drawing/2014/main" val="2693307629"/>
                  </a:ext>
                </a:extLst>
              </a:tr>
              <a:tr h="5900191">
                <a:tc>
                  <a:txBody>
                    <a:bodyPr/>
                    <a:lstStyle/>
                    <a:p>
                      <a:endParaRPr lang="en-US" sz="1900" dirty="0">
                        <a:effectLst/>
                        <a:latin typeface="Times" pitchFamily="2" charset="0"/>
                      </a:endParaRPr>
                    </a:p>
                    <a:p>
                      <a:r>
                        <a:rPr lang="en-US" sz="2400" dirty="0">
                          <a:effectLst/>
                          <a:latin typeface="Times" pitchFamily="2" charset="0"/>
                        </a:rPr>
                        <a:t>Gain knowledge and understanding of other cultures. Students demonstrate an understanding of the relationship between the practices and perspectives of the culture studied. Students demonstrate an    understanding of the relationship between the products and perspectives of the culture studied.</a:t>
                      </a:r>
                    </a:p>
                    <a:p>
                      <a:br>
                        <a:rPr lang="en-US" sz="1400" dirty="0">
                          <a:effectLst/>
                          <a:latin typeface="Times" pitchFamily="2" charset="0"/>
                        </a:rPr>
                      </a:br>
                      <a:endParaRPr lang="en-US" sz="1400" dirty="0">
                        <a:effectLst/>
                        <a:latin typeface="Times" pitchFamily="2" charset="0"/>
                      </a:endParaRPr>
                    </a:p>
                  </a:txBody>
                  <a:tcPr marL="36769" marR="36769" marT="0" marB="0">
                    <a:lnL>
                      <a:noFill/>
                    </a:lnL>
                    <a:lnR>
                      <a:noFill/>
                    </a:lnR>
                    <a:lnT>
                      <a:noFill/>
                    </a:lnT>
                    <a:lnB>
                      <a:noFill/>
                    </a:lnB>
                  </a:tcPr>
                </a:tc>
                <a:tc>
                  <a:txBody>
                    <a:bodyPr/>
                    <a:lstStyle/>
                    <a:p>
                      <a:endParaRPr lang="en-US" sz="1900" dirty="0">
                        <a:effectLst/>
                        <a:latin typeface="Times" pitchFamily="2" charset="0"/>
                      </a:endParaRPr>
                    </a:p>
                    <a:p>
                      <a:r>
                        <a:rPr lang="en-US" sz="2400" dirty="0">
                          <a:effectLst/>
                          <a:latin typeface="Times" pitchFamily="2" charset="0"/>
                        </a:rPr>
                        <a:t>Interact with cultural competence and under-standing. Learners use the language to investigate, explain, and reflect on the relationship between the practices and perspectives of the cultures studied. Learners use the language to </a:t>
                      </a:r>
                      <a:r>
                        <a:rPr lang="en-US" sz="2400" dirty="0" err="1">
                          <a:effectLst/>
                          <a:latin typeface="Times" pitchFamily="2" charset="0"/>
                        </a:rPr>
                        <a:t>investi</a:t>
                      </a:r>
                      <a:r>
                        <a:rPr lang="en-US" sz="2400" dirty="0">
                          <a:effectLst/>
                          <a:latin typeface="Times" pitchFamily="2" charset="0"/>
                        </a:rPr>
                        <a:t>-gate, explain, and reflect on the relationship between the products and perspectives of the cultures studied</a:t>
                      </a:r>
                    </a:p>
                    <a:p>
                      <a:br>
                        <a:rPr lang="en-US" sz="1400" dirty="0">
                          <a:effectLst/>
                          <a:latin typeface="Times" pitchFamily="2" charset="0"/>
                        </a:rPr>
                      </a:br>
                      <a:endParaRPr lang="en-US" sz="1400" dirty="0">
                        <a:effectLst/>
                        <a:latin typeface="Times" pitchFamily="2" charset="0"/>
                      </a:endParaRPr>
                    </a:p>
                  </a:txBody>
                  <a:tcPr marL="36769" marR="36769" marT="0" marB="0">
                    <a:lnL>
                      <a:noFill/>
                    </a:lnL>
                    <a:lnR>
                      <a:noFill/>
                    </a:lnR>
                    <a:lnT>
                      <a:noFill/>
                    </a:lnT>
                    <a:lnB>
                      <a:noFill/>
                    </a:lnB>
                  </a:tcPr>
                </a:tc>
                <a:extLst>
                  <a:ext uri="{0D108BD9-81ED-4DB2-BD59-A6C34878D82A}">
                    <a16:rowId xmlns:a16="http://schemas.microsoft.com/office/drawing/2014/main" val="2235607191"/>
                  </a:ext>
                </a:extLst>
              </a:tr>
            </a:tbl>
          </a:graphicData>
        </a:graphic>
      </p:graphicFrame>
    </p:spTree>
    <p:extLst>
      <p:ext uri="{BB962C8B-B14F-4D97-AF65-F5344CB8AC3E}">
        <p14:creationId xmlns:p14="http://schemas.microsoft.com/office/powerpoint/2010/main" val="3091725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80441-2BF7-7F49-BFF0-0F514803D48B}"/>
              </a:ext>
            </a:extLst>
          </p:cNvPr>
          <p:cNvSpPr>
            <a:spLocks noGrp="1"/>
          </p:cNvSpPr>
          <p:nvPr>
            <p:ph type="title"/>
          </p:nvPr>
        </p:nvSpPr>
        <p:spPr/>
        <p:txBody>
          <a:bodyPr/>
          <a:lstStyle/>
          <a:p>
            <a:r>
              <a:rPr lang="en-US" b="1" dirty="0"/>
              <a:t>The </a:t>
            </a:r>
            <a:r>
              <a:rPr lang="en-US" b="1" i="1" dirty="0"/>
              <a:t>Standards</a:t>
            </a:r>
            <a:r>
              <a:rPr lang="en-US" b="1" dirty="0"/>
              <a:t>, Cultures, and Inclusivity</a:t>
            </a:r>
          </a:p>
        </p:txBody>
      </p:sp>
      <p:graphicFrame>
        <p:nvGraphicFramePr>
          <p:cNvPr id="5" name="Content Placeholder 2">
            <a:extLst>
              <a:ext uri="{FF2B5EF4-FFF2-40B4-BE49-F238E27FC236}">
                <a16:creationId xmlns:a16="http://schemas.microsoft.com/office/drawing/2014/main" id="{0E1CF3F1-D792-4765-AFA5-F771EBB81217}"/>
              </a:ext>
            </a:extLst>
          </p:cNvPr>
          <p:cNvGraphicFramePr>
            <a:graphicFrameLocks noGrp="1"/>
          </p:cNvGraphicFramePr>
          <p:nvPr>
            <p:ph idx="1"/>
            <p:extLst>
              <p:ext uri="{D42A27DB-BD31-4B8C-83A1-F6EECF244321}">
                <p14:modId xmlns:p14="http://schemas.microsoft.com/office/powerpoint/2010/main" val="943617462"/>
              </p:ext>
            </p:extLst>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04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8007-A9FB-2849-AA06-2E413CD9E5B8}"/>
              </a:ext>
            </a:extLst>
          </p:cNvPr>
          <p:cNvSpPr>
            <a:spLocks noGrp="1"/>
          </p:cNvSpPr>
          <p:nvPr>
            <p:ph type="title"/>
          </p:nvPr>
        </p:nvSpPr>
        <p:spPr>
          <a:xfrm>
            <a:off x="2214563" y="624110"/>
            <a:ext cx="8911687" cy="1280890"/>
          </a:xfrm>
        </p:spPr>
        <p:txBody>
          <a:bodyPr/>
          <a:lstStyle/>
          <a:p>
            <a:r>
              <a:rPr lang="en-US" b="1" dirty="0"/>
              <a:t>Place of Culture in DEIA for WLs</a:t>
            </a:r>
          </a:p>
        </p:txBody>
      </p:sp>
      <p:sp>
        <p:nvSpPr>
          <p:cNvPr id="3" name="Content Placeholder 2">
            <a:extLst>
              <a:ext uri="{FF2B5EF4-FFF2-40B4-BE49-F238E27FC236}">
                <a16:creationId xmlns:a16="http://schemas.microsoft.com/office/drawing/2014/main" id="{7D3AE906-76FA-D544-9C14-A75BC58F5ADB}"/>
              </a:ext>
            </a:extLst>
          </p:cNvPr>
          <p:cNvSpPr>
            <a:spLocks noGrp="1"/>
          </p:cNvSpPr>
          <p:nvPr>
            <p:ph idx="1"/>
          </p:nvPr>
        </p:nvSpPr>
        <p:spPr>
          <a:xfrm>
            <a:off x="2214563" y="1585913"/>
            <a:ext cx="9458325" cy="4957763"/>
          </a:xfrm>
        </p:spPr>
        <p:txBody>
          <a:bodyPr>
            <a:normAutofit lnSpcReduction="10000"/>
          </a:bodyPr>
          <a:lstStyle/>
          <a:p>
            <a:pPr fontAlgn="base"/>
            <a:r>
              <a:rPr lang="en-US" sz="2400" dirty="0"/>
              <a:t>“ACTFL believes strongly in equal access to world language study and equitable opportunities for all individuals to develop linguistic and cultural competence and pedagogical knowledge.”</a:t>
            </a:r>
            <a:br>
              <a:rPr lang="en-US" sz="2400" dirty="0"/>
            </a:br>
            <a:endParaRPr lang="en-US" sz="2400" dirty="0"/>
          </a:p>
          <a:p>
            <a:pPr fontAlgn="base"/>
            <a:r>
              <a:rPr lang="en-US" sz="2400" dirty="0"/>
              <a:t>“No individual should experience marginalization of their contributions or talents because of their unique attributes. Among others, these attributes include age, belief system, disability status, ethnicity, gender, gender identity, gender expression, language identity, national origin, race, sexual orientation, socio-economic status, and any other visible or non-visible attributes.”</a:t>
            </a:r>
          </a:p>
          <a:p>
            <a:pPr lvl="8"/>
            <a:r>
              <a:rPr lang="en-US" sz="1800" dirty="0"/>
              <a:t>ACTFL Statement on Diversity, May 2019</a:t>
            </a:r>
          </a:p>
        </p:txBody>
      </p:sp>
    </p:spTree>
    <p:extLst>
      <p:ext uri="{BB962C8B-B14F-4D97-AF65-F5344CB8AC3E}">
        <p14:creationId xmlns:p14="http://schemas.microsoft.com/office/powerpoint/2010/main" val="3196783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1BDC8A-A7A0-AA42-AEFA-7BC701FD671B}"/>
              </a:ext>
            </a:extLst>
          </p:cNvPr>
          <p:cNvSpPr>
            <a:spLocks noGrp="1"/>
          </p:cNvSpPr>
          <p:nvPr>
            <p:ph type="title"/>
          </p:nvPr>
        </p:nvSpPr>
        <p:spPr>
          <a:xfrm>
            <a:off x="1321397" y="1059871"/>
            <a:ext cx="3109536" cy="4851349"/>
          </a:xfrm>
        </p:spPr>
        <p:txBody>
          <a:bodyPr>
            <a:normAutofit/>
          </a:bodyPr>
          <a:lstStyle/>
          <a:p>
            <a:r>
              <a:rPr lang="en-US" b="1" dirty="0"/>
              <a:t>The </a:t>
            </a:r>
            <a:r>
              <a:rPr lang="en-US" b="1" i="1" dirty="0"/>
              <a:t>Standards</a:t>
            </a:r>
            <a:r>
              <a:rPr lang="en-US" b="1" dirty="0"/>
              <a:t> and Communities</a:t>
            </a: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23E7B1E8-03E0-454F-AFE4-0E69D68375AF}"/>
              </a:ext>
            </a:extLst>
          </p:cNvPr>
          <p:cNvSpPr>
            <a:spLocks noGrp="1"/>
          </p:cNvSpPr>
          <p:nvPr>
            <p:ph idx="1"/>
          </p:nvPr>
        </p:nvSpPr>
        <p:spPr>
          <a:xfrm>
            <a:off x="4781959" y="1059871"/>
            <a:ext cx="7062379" cy="5369503"/>
          </a:xfrm>
        </p:spPr>
        <p:txBody>
          <a:bodyPr>
            <a:normAutofit lnSpcReduction="10000"/>
          </a:bodyPr>
          <a:lstStyle/>
          <a:p>
            <a:r>
              <a:rPr lang="en-US" sz="2400" b="1" dirty="0"/>
              <a:t>Community engagement.</a:t>
            </a:r>
            <a:r>
              <a:rPr lang="en-US" sz="2400" dirty="0"/>
              <a:t> “Successful language programs</a:t>
            </a:r>
            <a:r>
              <a:rPr lang="ru-RU" sz="2400" dirty="0"/>
              <a:t> </a:t>
            </a:r>
            <a:r>
              <a:rPr lang="en-US" sz="2400" dirty="0"/>
              <a:t>that promote diversity require buy-in and support</a:t>
            </a:r>
            <a:r>
              <a:rPr lang="ru-RU" sz="2400" dirty="0"/>
              <a:t> </a:t>
            </a:r>
            <a:r>
              <a:rPr lang="en-US" sz="2400" dirty="0"/>
              <a:t>from the communities of the language learners. </a:t>
            </a:r>
            <a:r>
              <a:rPr lang="ru-RU" sz="2400" dirty="0"/>
              <a:t>[</a:t>
            </a:r>
            <a:r>
              <a:rPr lang="en-US" sz="2400" dirty="0"/>
              <a:t>…</a:t>
            </a:r>
            <a:r>
              <a:rPr lang="ru-RU" sz="2400" dirty="0"/>
              <a:t>]  </a:t>
            </a:r>
            <a:r>
              <a:rPr lang="en-US" sz="2400" dirty="0"/>
              <a:t>Part of community engagement also involves language learners’</a:t>
            </a:r>
            <a:r>
              <a:rPr lang="ru-RU" sz="2400" dirty="0"/>
              <a:t> </a:t>
            </a:r>
            <a:r>
              <a:rPr lang="en-US" sz="2400" dirty="0"/>
              <a:t>connections and interactions with the diverse speech communities</a:t>
            </a:r>
            <a:r>
              <a:rPr lang="ru-RU" sz="2400" dirty="0"/>
              <a:t> </a:t>
            </a:r>
            <a:r>
              <a:rPr lang="en-US" sz="2400" dirty="0"/>
              <a:t>of the languages being studied (the “Communities” component</a:t>
            </a:r>
            <a:r>
              <a:rPr lang="ru-RU" sz="2400" dirty="0"/>
              <a:t> </a:t>
            </a:r>
            <a:r>
              <a:rPr lang="en-US" sz="2400" dirty="0"/>
              <a:t>of the </a:t>
            </a:r>
            <a:r>
              <a:rPr lang="en-US" sz="2400" i="1" dirty="0"/>
              <a:t>World-Readiness Standards for Learning Languages</a:t>
            </a:r>
            <a:r>
              <a:rPr lang="en-US" sz="2400" dirty="0"/>
              <a:t>).”</a:t>
            </a:r>
          </a:p>
          <a:p>
            <a:endParaRPr lang="en-US" sz="2400" dirty="0"/>
          </a:p>
          <a:p>
            <a:r>
              <a:rPr lang="en-US" dirty="0" err="1"/>
              <a:t>Uju</a:t>
            </a:r>
            <a:r>
              <a:rPr lang="en-US" dirty="0"/>
              <a:t> Anya and L.J. Randolph, Jr. “Diversifying Language Educators and Learners,” ACTFL </a:t>
            </a:r>
            <a:r>
              <a:rPr lang="en-US" i="1" dirty="0"/>
              <a:t>The Language Educator, </a:t>
            </a:r>
            <a:r>
              <a:rPr lang="en-US" dirty="0"/>
              <a:t>Oct.-Nov. 2019, pp. 23-27.</a:t>
            </a:r>
          </a:p>
          <a:p>
            <a:pPr marL="0" indent="0">
              <a:buNone/>
            </a:pPr>
            <a:endParaRPr lang="en-US" dirty="0"/>
          </a:p>
        </p:txBody>
      </p:sp>
    </p:spTree>
    <p:extLst>
      <p:ext uri="{BB962C8B-B14F-4D97-AF65-F5344CB8AC3E}">
        <p14:creationId xmlns:p14="http://schemas.microsoft.com/office/powerpoint/2010/main" val="2116067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C4858F-BA84-0C45-AAA8-19F6597C60B4}"/>
              </a:ext>
            </a:extLst>
          </p:cNvPr>
          <p:cNvSpPr>
            <a:spLocks noGrp="1"/>
          </p:cNvSpPr>
          <p:nvPr>
            <p:ph type="title"/>
          </p:nvPr>
        </p:nvSpPr>
        <p:spPr>
          <a:xfrm>
            <a:off x="1794897" y="624110"/>
            <a:ext cx="9712998" cy="1280890"/>
          </a:xfrm>
        </p:spPr>
        <p:txBody>
          <a:bodyPr>
            <a:normAutofit/>
          </a:bodyPr>
          <a:lstStyle/>
          <a:p>
            <a:r>
              <a:rPr lang="en-US" b="1" dirty="0"/>
              <a:t>Questions in Making the </a:t>
            </a:r>
            <a:r>
              <a:rPr lang="en-US" b="1" i="1" dirty="0"/>
              <a:t>Standards</a:t>
            </a:r>
            <a:r>
              <a:rPr lang="en-US" b="1" dirty="0"/>
              <a:t>’ “Communities” Work</a:t>
            </a:r>
          </a:p>
        </p:txBody>
      </p:sp>
      <p:sp>
        <p:nvSpPr>
          <p:cNvPr id="11" name="Rectangle 10">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14E2FD1A-A1B0-4DE6-ABBE-12044D0E3EAC}"/>
              </a:ext>
            </a:extLst>
          </p:cNvPr>
          <p:cNvGraphicFramePr>
            <a:graphicFrameLocks noGrp="1"/>
          </p:cNvGraphicFramePr>
          <p:nvPr>
            <p:ph idx="1"/>
            <p:extLst>
              <p:ext uri="{D42A27DB-BD31-4B8C-83A1-F6EECF244321}">
                <p14:modId xmlns:p14="http://schemas.microsoft.com/office/powerpoint/2010/main" val="3770123435"/>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3030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0" name="Rectangle 13">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5766F34-C9FF-B84F-B367-B62623B467F8}"/>
              </a:ext>
            </a:extLst>
          </p:cNvPr>
          <p:cNvSpPr>
            <a:spLocks noGrp="1"/>
          </p:cNvSpPr>
          <p:nvPr>
            <p:ph type="title"/>
          </p:nvPr>
        </p:nvSpPr>
        <p:spPr>
          <a:xfrm>
            <a:off x="1127085" y="3101093"/>
            <a:ext cx="2725042" cy="3029344"/>
          </a:xfrm>
        </p:spPr>
        <p:txBody>
          <a:bodyPr>
            <a:normAutofit/>
          </a:bodyPr>
          <a:lstStyle/>
          <a:p>
            <a:r>
              <a:rPr lang="en-US" sz="3200">
                <a:solidFill>
                  <a:schemeClr val="bg1"/>
                </a:solidFill>
              </a:rPr>
              <a:t>Further Reading</a:t>
            </a:r>
          </a:p>
        </p:txBody>
      </p:sp>
      <p:sp>
        <p:nvSpPr>
          <p:cNvPr id="2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2" name="Rectangle 17">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7">
            <a:extLst>
              <a:ext uri="{FF2B5EF4-FFF2-40B4-BE49-F238E27FC236}">
                <a16:creationId xmlns:a16="http://schemas.microsoft.com/office/drawing/2014/main" id="{99D9CD7D-8C24-4328-876F-67FADE74B57A}"/>
              </a:ext>
            </a:extLst>
          </p:cNvPr>
          <p:cNvGraphicFramePr>
            <a:graphicFrameLocks noGrp="1"/>
          </p:cNvGraphicFramePr>
          <p:nvPr>
            <p:ph idx="1"/>
            <p:extLst>
              <p:ext uri="{D42A27DB-BD31-4B8C-83A1-F6EECF244321}">
                <p14:modId xmlns:p14="http://schemas.microsoft.com/office/powerpoint/2010/main" val="668922655"/>
              </p:ext>
            </p:extLst>
          </p:nvPr>
        </p:nvGraphicFramePr>
        <p:xfrm>
          <a:off x="4343399" y="641551"/>
          <a:ext cx="7586663"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674076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7"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8"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9"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0"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1"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2"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3"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4"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5"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6"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7"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8"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0" name="Group 69">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1"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2"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3"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4"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5"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6"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7"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8"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9"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0"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1"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2"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4" name="Rectangle 83">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6"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4" name="Title 3">
            <a:extLst>
              <a:ext uri="{FF2B5EF4-FFF2-40B4-BE49-F238E27FC236}">
                <a16:creationId xmlns:a16="http://schemas.microsoft.com/office/drawing/2014/main" id="{037AB325-0737-D248-9D49-D34C5A3B8090}"/>
              </a:ext>
            </a:extLst>
          </p:cNvPr>
          <p:cNvSpPr>
            <a:spLocks noGrp="1"/>
          </p:cNvSpPr>
          <p:nvPr>
            <p:ph type="title"/>
          </p:nvPr>
        </p:nvSpPr>
        <p:spPr>
          <a:xfrm>
            <a:off x="1898690" y="518692"/>
            <a:ext cx="3710018" cy="2150484"/>
          </a:xfrm>
        </p:spPr>
        <p:txBody>
          <a:bodyPr vert="horz" lIns="91440" tIns="45720" rIns="91440" bIns="45720" rtlCol="0" anchor="b">
            <a:normAutofit/>
          </a:bodyPr>
          <a:lstStyle/>
          <a:p>
            <a:pPr algn="ctr"/>
            <a:r>
              <a:rPr lang="en-US" sz="4400" b="1" dirty="0"/>
              <a:t>Standards for *</a:t>
            </a:r>
            <a:r>
              <a:rPr lang="en-US" sz="4400" b="1" i="1" dirty="0"/>
              <a:t>Every*body</a:t>
            </a:r>
          </a:p>
        </p:txBody>
      </p:sp>
      <p:sp>
        <p:nvSpPr>
          <p:cNvPr id="6" name="Text Placeholder 5">
            <a:extLst>
              <a:ext uri="{FF2B5EF4-FFF2-40B4-BE49-F238E27FC236}">
                <a16:creationId xmlns:a16="http://schemas.microsoft.com/office/drawing/2014/main" id="{D3C07018-0D02-F442-9BCF-7F474EA8199B}"/>
              </a:ext>
            </a:extLst>
          </p:cNvPr>
          <p:cNvSpPr>
            <a:spLocks noGrp="1"/>
          </p:cNvSpPr>
          <p:nvPr>
            <p:ph type="body" sz="half" idx="2"/>
          </p:nvPr>
        </p:nvSpPr>
        <p:spPr>
          <a:xfrm>
            <a:off x="1813428" y="4172653"/>
            <a:ext cx="3710018" cy="915561"/>
          </a:xfrm>
        </p:spPr>
        <p:txBody>
          <a:bodyPr vert="horz" lIns="91440" tIns="45720" rIns="91440" bIns="45720" rtlCol="0" anchor="t">
            <a:noAutofit/>
          </a:bodyPr>
          <a:lstStyle/>
          <a:p>
            <a:pPr algn="ctr"/>
            <a:r>
              <a:rPr lang="en-US" sz="2400" b="1" dirty="0">
                <a:solidFill>
                  <a:schemeClr val="tx1">
                    <a:lumMod val="65000"/>
                    <a:lumOff val="35000"/>
                  </a:schemeClr>
                </a:solidFill>
              </a:rPr>
              <a:t>How the Revised Standards Address </a:t>
            </a:r>
            <a:br>
              <a:rPr lang="en-US" sz="2400" b="1" dirty="0">
                <a:solidFill>
                  <a:schemeClr val="tx1">
                    <a:lumMod val="65000"/>
                    <a:lumOff val="35000"/>
                  </a:schemeClr>
                </a:solidFill>
              </a:rPr>
            </a:br>
            <a:r>
              <a:rPr lang="en-US" sz="2400" b="1" dirty="0">
                <a:solidFill>
                  <a:schemeClr val="tx1">
                    <a:lumMod val="65000"/>
                    <a:lumOff val="35000"/>
                  </a:schemeClr>
                </a:solidFill>
              </a:rPr>
              <a:t>21</a:t>
            </a:r>
            <a:r>
              <a:rPr lang="en-US" sz="2400" b="1" baseline="30000" dirty="0">
                <a:solidFill>
                  <a:schemeClr val="tx1">
                    <a:lumMod val="65000"/>
                    <a:lumOff val="35000"/>
                  </a:schemeClr>
                </a:solidFill>
              </a:rPr>
              <a:t>st</a:t>
            </a:r>
            <a:r>
              <a:rPr lang="en-US" sz="2400" b="1" dirty="0">
                <a:solidFill>
                  <a:schemeClr val="tx1">
                    <a:lumMod val="65000"/>
                    <a:lumOff val="35000"/>
                  </a:schemeClr>
                </a:solidFill>
              </a:rPr>
              <a:t> Century Learners</a:t>
            </a:r>
          </a:p>
        </p:txBody>
      </p:sp>
      <p:pic>
        <p:nvPicPr>
          <p:cNvPr id="51" name="Content Placeholder 50" descr="A screenshot of a cell phone&#10;&#10;Description automatically generated with medium confidence">
            <a:extLst>
              <a:ext uri="{FF2B5EF4-FFF2-40B4-BE49-F238E27FC236}">
                <a16:creationId xmlns:a16="http://schemas.microsoft.com/office/drawing/2014/main" id="{A2A4CDF1-311D-A94A-BE1D-5DBF98B780AD}"/>
              </a:ext>
            </a:extLst>
          </p:cNvPr>
          <p:cNvPicPr>
            <a:picLocks noGrp="1" noChangeAspect="1"/>
          </p:cNvPicPr>
          <p:nvPr>
            <p:ph idx="1"/>
          </p:nvPr>
        </p:nvPicPr>
        <p:blipFill rotWithShape="1">
          <a:blip r:embed="rId2"/>
          <a:srcRect r="-1" b="12827"/>
          <a:stretch/>
        </p:blipFill>
        <p:spPr>
          <a:xfrm>
            <a:off x="6095998" y="-20965"/>
            <a:ext cx="6096002" cy="6878965"/>
          </a:xfrm>
          <a:prstGeom prst="rect">
            <a:avLst/>
          </a:prstGeom>
        </p:spPr>
      </p:pic>
    </p:spTree>
    <p:extLst>
      <p:ext uri="{BB962C8B-B14F-4D97-AF65-F5344CB8AC3E}">
        <p14:creationId xmlns:p14="http://schemas.microsoft.com/office/powerpoint/2010/main" val="1183857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431F60-01A6-6A49-9849-E6B3C5C21077}"/>
              </a:ext>
            </a:extLst>
          </p:cNvPr>
          <p:cNvSpPr>
            <a:spLocks noGrp="1"/>
          </p:cNvSpPr>
          <p:nvPr>
            <p:ph type="title"/>
          </p:nvPr>
        </p:nvSpPr>
        <p:spPr/>
        <p:txBody>
          <a:bodyPr/>
          <a:lstStyle/>
          <a:p>
            <a:r>
              <a:rPr lang="en-US" b="1" dirty="0"/>
              <a:t>The </a:t>
            </a:r>
            <a:r>
              <a:rPr lang="en-US" b="1" i="1" dirty="0"/>
              <a:t>Standards</a:t>
            </a:r>
            <a:r>
              <a:rPr lang="en-US" b="1" dirty="0"/>
              <a:t> Move toward Inclusivity</a:t>
            </a:r>
          </a:p>
        </p:txBody>
      </p:sp>
      <p:sp>
        <p:nvSpPr>
          <p:cNvPr id="6" name="Text Placeholder 5">
            <a:extLst>
              <a:ext uri="{FF2B5EF4-FFF2-40B4-BE49-F238E27FC236}">
                <a16:creationId xmlns:a16="http://schemas.microsoft.com/office/drawing/2014/main" id="{C8B4518B-D7F2-E84F-991A-9B328DD5D27A}"/>
              </a:ext>
            </a:extLst>
          </p:cNvPr>
          <p:cNvSpPr>
            <a:spLocks noGrp="1"/>
          </p:cNvSpPr>
          <p:nvPr>
            <p:ph type="body" idx="1"/>
          </p:nvPr>
        </p:nvSpPr>
        <p:spPr>
          <a:xfrm>
            <a:off x="2945164" y="1527639"/>
            <a:ext cx="3992732" cy="576262"/>
          </a:xfrm>
        </p:spPr>
        <p:txBody>
          <a:bodyPr/>
          <a:lstStyle/>
          <a:p>
            <a:r>
              <a:rPr lang="en-US" b="1" dirty="0"/>
              <a:t>1999</a:t>
            </a:r>
          </a:p>
        </p:txBody>
      </p:sp>
      <p:sp>
        <p:nvSpPr>
          <p:cNvPr id="7" name="Content Placeholder 6">
            <a:extLst>
              <a:ext uri="{FF2B5EF4-FFF2-40B4-BE49-F238E27FC236}">
                <a16:creationId xmlns:a16="http://schemas.microsoft.com/office/drawing/2014/main" id="{A34BD9D5-068C-F245-A61D-CAF82BB5DAA2}"/>
              </a:ext>
            </a:extLst>
          </p:cNvPr>
          <p:cNvSpPr>
            <a:spLocks noGrp="1"/>
          </p:cNvSpPr>
          <p:nvPr>
            <p:ph sz="half" idx="2"/>
          </p:nvPr>
        </p:nvSpPr>
        <p:spPr/>
        <p:txBody>
          <a:bodyPr/>
          <a:lstStyle/>
          <a:p>
            <a:endParaRPr lang="en-US"/>
          </a:p>
        </p:txBody>
      </p:sp>
      <p:sp>
        <p:nvSpPr>
          <p:cNvPr id="8" name="Text Placeholder 7">
            <a:extLst>
              <a:ext uri="{FF2B5EF4-FFF2-40B4-BE49-F238E27FC236}">
                <a16:creationId xmlns:a16="http://schemas.microsoft.com/office/drawing/2014/main" id="{85D3050D-AE52-C64D-A558-65C5C26A82C6}"/>
              </a:ext>
            </a:extLst>
          </p:cNvPr>
          <p:cNvSpPr>
            <a:spLocks noGrp="1"/>
          </p:cNvSpPr>
          <p:nvPr>
            <p:ph type="body" sz="quarter" idx="3"/>
          </p:nvPr>
        </p:nvSpPr>
        <p:spPr>
          <a:xfrm>
            <a:off x="7505610" y="1527639"/>
            <a:ext cx="3999001" cy="576262"/>
          </a:xfrm>
        </p:spPr>
        <p:txBody>
          <a:bodyPr/>
          <a:lstStyle/>
          <a:p>
            <a:r>
              <a:rPr lang="en-US" b="1" dirty="0"/>
              <a:t>2015</a:t>
            </a:r>
          </a:p>
        </p:txBody>
      </p:sp>
      <p:sp>
        <p:nvSpPr>
          <p:cNvPr id="9" name="Content Placeholder 8">
            <a:extLst>
              <a:ext uri="{FF2B5EF4-FFF2-40B4-BE49-F238E27FC236}">
                <a16:creationId xmlns:a16="http://schemas.microsoft.com/office/drawing/2014/main" id="{4852DE96-BC85-BA42-868E-08A73893A3BD}"/>
              </a:ext>
            </a:extLst>
          </p:cNvPr>
          <p:cNvSpPr>
            <a:spLocks noGrp="1"/>
          </p:cNvSpPr>
          <p:nvPr>
            <p:ph sz="quarter" idx="4"/>
          </p:nvPr>
        </p:nvSpPr>
        <p:spPr/>
        <p:txBody>
          <a:bodyPr/>
          <a:lstStyle/>
          <a:p>
            <a:endParaRPr lang="en-US"/>
          </a:p>
        </p:txBody>
      </p:sp>
      <p:pic>
        <p:nvPicPr>
          <p:cNvPr id="10" name="Picture 9">
            <a:extLst>
              <a:ext uri="{FF2B5EF4-FFF2-40B4-BE49-F238E27FC236}">
                <a16:creationId xmlns:a16="http://schemas.microsoft.com/office/drawing/2014/main" id="{FB100E34-F30A-C045-B8D2-F0FBFEACBE0E}"/>
              </a:ext>
            </a:extLst>
          </p:cNvPr>
          <p:cNvPicPr>
            <a:picLocks noChangeAspect="1"/>
          </p:cNvPicPr>
          <p:nvPr/>
        </p:nvPicPr>
        <p:blipFill>
          <a:blip r:embed="rId2"/>
          <a:stretch>
            <a:fillRect/>
          </a:stretch>
        </p:blipFill>
        <p:spPr>
          <a:xfrm>
            <a:off x="3022551" y="2182482"/>
            <a:ext cx="3116590" cy="4304942"/>
          </a:xfrm>
          <a:prstGeom prst="rect">
            <a:avLst/>
          </a:prstGeom>
        </p:spPr>
      </p:pic>
      <p:pic>
        <p:nvPicPr>
          <p:cNvPr id="11" name="Content Placeholder 4" descr="StandardsCover.gif">
            <a:extLst>
              <a:ext uri="{FF2B5EF4-FFF2-40B4-BE49-F238E27FC236}">
                <a16:creationId xmlns:a16="http://schemas.microsoft.com/office/drawing/2014/main" id="{48877888-F89A-8649-ACC2-0388A0C23AF1}"/>
              </a:ext>
            </a:extLst>
          </p:cNvPr>
          <p:cNvPicPr>
            <a:picLocks noChangeAspect="1"/>
          </p:cNvPicPr>
          <p:nvPr/>
        </p:nvPicPr>
        <p:blipFill>
          <a:blip r:embed="rId3">
            <a:extLst>
              <a:ext uri="{28A0092B-C50C-407E-A947-70E740481C1C}">
                <a14:useLocalDpi xmlns:a14="http://schemas.microsoft.com/office/drawing/2010/main" val="0"/>
              </a:ext>
            </a:extLst>
          </a:blip>
          <a:srcRect l="-139269" r="-139269"/>
          <a:stretch>
            <a:fillRect/>
          </a:stretch>
        </p:blipFill>
        <p:spPr>
          <a:xfrm>
            <a:off x="3117560" y="2182482"/>
            <a:ext cx="12080126" cy="4304942"/>
          </a:xfrm>
          <a:prstGeom prst="rect">
            <a:avLst/>
          </a:prstGeom>
        </p:spPr>
      </p:pic>
    </p:spTree>
    <p:extLst>
      <p:ext uri="{BB962C8B-B14F-4D97-AF65-F5344CB8AC3E}">
        <p14:creationId xmlns:p14="http://schemas.microsoft.com/office/powerpoint/2010/main" val="16817971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B5EAF21-C4FD-394A-917E-EEFAB6C5102B}"/>
              </a:ext>
            </a:extLst>
          </p:cNvPr>
          <p:cNvSpPr>
            <a:spLocks noGrp="1"/>
          </p:cNvSpPr>
          <p:nvPr>
            <p:ph type="title"/>
          </p:nvPr>
        </p:nvSpPr>
        <p:spPr>
          <a:xfrm>
            <a:off x="3190811" y="624110"/>
            <a:ext cx="8724963" cy="1280890"/>
          </a:xfrm>
        </p:spPr>
        <p:txBody>
          <a:bodyPr>
            <a:normAutofit/>
          </a:bodyPr>
          <a:lstStyle/>
          <a:p>
            <a:r>
              <a:rPr lang="en-US" b="1" dirty="0"/>
              <a:t>The </a:t>
            </a:r>
            <a:r>
              <a:rPr lang="en-US" b="1" i="1" dirty="0"/>
              <a:t>Standards</a:t>
            </a:r>
            <a:r>
              <a:rPr lang="en-US" b="1" dirty="0"/>
              <a:t> Move toward Inclusivity</a:t>
            </a:r>
          </a:p>
        </p:txBody>
      </p:sp>
      <p:sp>
        <p:nvSpPr>
          <p:cNvPr id="15" name="Rectangle 14">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8"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9"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0"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1"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2"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3"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4"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5"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6"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7"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8"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9"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1" name="Group 30">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32"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3"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4"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5"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6"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7"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8"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9"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0"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1"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2"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3"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5"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8" name="Content Placeholder 7">
            <a:extLst>
              <a:ext uri="{FF2B5EF4-FFF2-40B4-BE49-F238E27FC236}">
                <a16:creationId xmlns:a16="http://schemas.microsoft.com/office/drawing/2014/main" id="{6F098F63-2A85-FB43-8681-7572B8A37A9D}"/>
              </a:ext>
            </a:extLst>
          </p:cNvPr>
          <p:cNvSpPr>
            <a:spLocks noGrp="1"/>
          </p:cNvSpPr>
          <p:nvPr>
            <p:ph idx="1"/>
          </p:nvPr>
        </p:nvSpPr>
        <p:spPr>
          <a:xfrm>
            <a:off x="3373062" y="2133600"/>
            <a:ext cx="8131550" cy="3777622"/>
          </a:xfrm>
        </p:spPr>
        <p:txBody>
          <a:bodyPr>
            <a:normAutofit/>
          </a:bodyPr>
          <a:lstStyle/>
          <a:p>
            <a:r>
              <a:rPr lang="en-US"/>
              <a:t>“The inclusion of postsecondary programs in the language-specific standards documents ensures a seamless continuity, student-centered articulation, and high levels of performance among graduates.”</a:t>
            </a:r>
          </a:p>
          <a:p>
            <a:endParaRPr lang="en-US"/>
          </a:p>
          <a:p>
            <a:r>
              <a:rPr lang="en-US" i="1"/>
              <a:t>	World–Readiness Standards for Learning Languages</a:t>
            </a:r>
            <a:r>
              <a:rPr lang="en-US"/>
              <a:t>, </a:t>
            </a:r>
            <a:br>
              <a:rPr lang="en-US"/>
            </a:br>
            <a:r>
              <a:rPr lang="en-US"/>
              <a:t>ACTFL 2015, p. 25</a:t>
            </a:r>
          </a:p>
          <a:p>
            <a:pPr marL="0" indent="0">
              <a:buNone/>
            </a:pPr>
            <a:endParaRPr lang="en-US" dirty="0"/>
          </a:p>
        </p:txBody>
      </p:sp>
    </p:spTree>
    <p:extLst>
      <p:ext uri="{BB962C8B-B14F-4D97-AF65-F5344CB8AC3E}">
        <p14:creationId xmlns:p14="http://schemas.microsoft.com/office/powerpoint/2010/main" val="8038655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D203D1-F2EC-8D48-A415-12FF8955EFEF}"/>
              </a:ext>
            </a:extLst>
          </p:cNvPr>
          <p:cNvSpPr>
            <a:spLocks noGrp="1"/>
          </p:cNvSpPr>
          <p:nvPr>
            <p:ph type="title"/>
          </p:nvPr>
        </p:nvSpPr>
        <p:spPr/>
        <p:txBody>
          <a:bodyPr/>
          <a:lstStyle/>
          <a:p>
            <a:r>
              <a:rPr lang="en-US" b="1" dirty="0"/>
              <a:t>The Five Cs and Hierarchy</a:t>
            </a:r>
          </a:p>
        </p:txBody>
      </p:sp>
      <p:sp>
        <p:nvSpPr>
          <p:cNvPr id="6" name="Text Placeholder 5">
            <a:extLst>
              <a:ext uri="{FF2B5EF4-FFF2-40B4-BE49-F238E27FC236}">
                <a16:creationId xmlns:a16="http://schemas.microsoft.com/office/drawing/2014/main" id="{C4795197-C9AE-B847-8392-A7C6BA560054}"/>
              </a:ext>
            </a:extLst>
          </p:cNvPr>
          <p:cNvSpPr>
            <a:spLocks noGrp="1"/>
          </p:cNvSpPr>
          <p:nvPr>
            <p:ph type="body" idx="1"/>
          </p:nvPr>
        </p:nvSpPr>
        <p:spPr>
          <a:xfrm>
            <a:off x="2592924" y="1401593"/>
            <a:ext cx="3992732" cy="576262"/>
          </a:xfrm>
        </p:spPr>
        <p:txBody>
          <a:bodyPr/>
          <a:lstStyle/>
          <a:p>
            <a:r>
              <a:rPr lang="en-US" sz="2800" b="1" dirty="0"/>
              <a:t>1999</a:t>
            </a:r>
          </a:p>
        </p:txBody>
      </p:sp>
      <p:pic>
        <p:nvPicPr>
          <p:cNvPr id="10" name="Content Placeholder 9">
            <a:extLst>
              <a:ext uri="{FF2B5EF4-FFF2-40B4-BE49-F238E27FC236}">
                <a16:creationId xmlns:a16="http://schemas.microsoft.com/office/drawing/2014/main" id="{9CFB6E22-A002-C24C-B22B-5FEA9C2A36C7}"/>
              </a:ext>
            </a:extLst>
          </p:cNvPr>
          <p:cNvPicPr>
            <a:picLocks noGrp="1" noChangeAspect="1"/>
          </p:cNvPicPr>
          <p:nvPr>
            <p:ph sz="half" idx="2"/>
          </p:nvPr>
        </p:nvPicPr>
        <p:blipFill>
          <a:blip r:embed="rId2"/>
          <a:stretch>
            <a:fillRect/>
          </a:stretch>
        </p:blipFill>
        <p:spPr>
          <a:xfrm>
            <a:off x="2592924" y="2050710"/>
            <a:ext cx="4169282" cy="4183180"/>
          </a:xfrm>
        </p:spPr>
      </p:pic>
      <p:sp>
        <p:nvSpPr>
          <p:cNvPr id="8" name="Text Placeholder 7">
            <a:extLst>
              <a:ext uri="{FF2B5EF4-FFF2-40B4-BE49-F238E27FC236}">
                <a16:creationId xmlns:a16="http://schemas.microsoft.com/office/drawing/2014/main" id="{65E391C5-952A-8646-83B4-5F3EC6E26BC6}"/>
              </a:ext>
            </a:extLst>
          </p:cNvPr>
          <p:cNvSpPr>
            <a:spLocks noGrp="1"/>
          </p:cNvSpPr>
          <p:nvPr>
            <p:ph type="body" sz="quarter" idx="3"/>
          </p:nvPr>
        </p:nvSpPr>
        <p:spPr>
          <a:xfrm>
            <a:off x="7505610" y="1401593"/>
            <a:ext cx="3999001" cy="576262"/>
          </a:xfrm>
        </p:spPr>
        <p:txBody>
          <a:bodyPr/>
          <a:lstStyle/>
          <a:p>
            <a:r>
              <a:rPr lang="en-US" b="1" dirty="0"/>
              <a:t>2015</a:t>
            </a:r>
          </a:p>
        </p:txBody>
      </p:sp>
      <p:pic>
        <p:nvPicPr>
          <p:cNvPr id="11" name="Content Placeholder 10">
            <a:extLst>
              <a:ext uri="{FF2B5EF4-FFF2-40B4-BE49-F238E27FC236}">
                <a16:creationId xmlns:a16="http://schemas.microsoft.com/office/drawing/2014/main" id="{377B88A4-2E57-2C4A-84A0-708C0C674FF2}"/>
              </a:ext>
            </a:extLst>
          </p:cNvPr>
          <p:cNvPicPr>
            <a:picLocks noGrp="1" noChangeAspect="1"/>
          </p:cNvPicPr>
          <p:nvPr>
            <p:ph sz="quarter" idx="4"/>
          </p:nvPr>
        </p:nvPicPr>
        <p:blipFill>
          <a:blip r:embed="rId3"/>
          <a:stretch>
            <a:fillRect/>
          </a:stretch>
        </p:blipFill>
        <p:spPr>
          <a:xfrm>
            <a:off x="7578985" y="2046920"/>
            <a:ext cx="4183179" cy="4183179"/>
          </a:xfrm>
          <a:ln w="28575">
            <a:solidFill>
              <a:schemeClr val="tx1"/>
            </a:solidFill>
          </a:ln>
        </p:spPr>
      </p:pic>
    </p:spTree>
    <p:extLst>
      <p:ext uri="{BB962C8B-B14F-4D97-AF65-F5344CB8AC3E}">
        <p14:creationId xmlns:p14="http://schemas.microsoft.com/office/powerpoint/2010/main" val="888047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5E195B3-5126-9240-AFF1-B6977FC9AED3}"/>
              </a:ext>
            </a:extLst>
          </p:cNvPr>
          <p:cNvSpPr>
            <a:spLocks noGrp="1"/>
          </p:cNvSpPr>
          <p:nvPr>
            <p:ph type="title"/>
          </p:nvPr>
        </p:nvSpPr>
        <p:spPr>
          <a:xfrm>
            <a:off x="1640156" y="603089"/>
            <a:ext cx="8911687" cy="773766"/>
          </a:xfrm>
        </p:spPr>
        <p:txBody>
          <a:bodyPr/>
          <a:lstStyle/>
          <a:p>
            <a:r>
              <a:rPr lang="en-US" b="1" dirty="0"/>
              <a:t>The Five Cs and Hierarchy</a:t>
            </a:r>
          </a:p>
        </p:txBody>
      </p:sp>
      <p:sp>
        <p:nvSpPr>
          <p:cNvPr id="11" name="Content Placeholder 10">
            <a:extLst>
              <a:ext uri="{FF2B5EF4-FFF2-40B4-BE49-F238E27FC236}">
                <a16:creationId xmlns:a16="http://schemas.microsoft.com/office/drawing/2014/main" id="{E4494683-A1F6-7F43-A1D2-FD49E768108E}"/>
              </a:ext>
            </a:extLst>
          </p:cNvPr>
          <p:cNvSpPr>
            <a:spLocks noGrp="1"/>
          </p:cNvSpPr>
          <p:nvPr>
            <p:ph sz="half" idx="1"/>
          </p:nvPr>
        </p:nvSpPr>
        <p:spPr>
          <a:xfrm>
            <a:off x="475834" y="2336429"/>
            <a:ext cx="5317163" cy="4232536"/>
          </a:xfrm>
        </p:spPr>
        <p:txBody>
          <a:bodyPr>
            <a:normAutofit fontScale="85000" lnSpcReduction="10000"/>
          </a:bodyPr>
          <a:lstStyle/>
          <a:p>
            <a:pPr>
              <a:spcBef>
                <a:spcPts val="0"/>
              </a:spcBef>
            </a:pPr>
            <a:r>
              <a:rPr lang="en-US" sz="2800" i="1" dirty="0">
                <a:solidFill>
                  <a:schemeClr val="accent2">
                    <a:lumMod val="75000"/>
                  </a:schemeClr>
                </a:solidFill>
              </a:rPr>
              <a:t>Communication		Goal One </a:t>
            </a:r>
          </a:p>
          <a:p>
            <a:pPr>
              <a:spcBef>
                <a:spcPts val="0"/>
              </a:spcBef>
            </a:pPr>
            <a:r>
              <a:rPr lang="en-US" sz="2400" dirty="0">
                <a:solidFill>
                  <a:schemeClr val="accent2">
                    <a:lumMod val="75000"/>
                  </a:schemeClr>
                </a:solidFill>
                <a:latin typeface="Times New Roman"/>
                <a:cs typeface="Times New Roman"/>
              </a:rPr>
              <a:t>Communicate in Russian </a:t>
            </a:r>
          </a:p>
          <a:p>
            <a:pPr>
              <a:spcBef>
                <a:spcPts val="0"/>
              </a:spcBef>
            </a:pPr>
            <a:endParaRPr lang="en-US" sz="2400" dirty="0">
              <a:solidFill>
                <a:schemeClr val="accent2">
                  <a:lumMod val="75000"/>
                </a:schemeClr>
              </a:solidFill>
              <a:latin typeface="Times New Roman"/>
              <a:cs typeface="Times New Roman"/>
            </a:endParaRPr>
          </a:p>
          <a:p>
            <a:pPr>
              <a:spcBef>
                <a:spcPts val="0"/>
              </a:spcBef>
            </a:pPr>
            <a:r>
              <a:rPr lang="en-US" dirty="0">
                <a:solidFill>
                  <a:schemeClr val="accent2">
                    <a:lumMod val="75000"/>
                  </a:schemeClr>
                </a:solidFill>
              </a:rPr>
              <a:t>STANDARD 1.1 Students engage in conversations, provide and obtain in­formation, express feelings and emotions, and exchange opinions in Russian.</a:t>
            </a:r>
          </a:p>
          <a:p>
            <a:pPr>
              <a:spcBef>
                <a:spcPts val="0"/>
              </a:spcBef>
            </a:pPr>
            <a:endParaRPr lang="en-US" dirty="0">
              <a:solidFill>
                <a:schemeClr val="accent2">
                  <a:lumMod val="75000"/>
                </a:schemeClr>
              </a:solidFill>
            </a:endParaRPr>
          </a:p>
          <a:p>
            <a:pPr>
              <a:spcBef>
                <a:spcPts val="0"/>
              </a:spcBef>
            </a:pPr>
            <a:r>
              <a:rPr lang="en-US" dirty="0"/>
              <a:t>This standard addresses the interpersonal mode of communication. It is not by happen­stance that this standard is the first; its placement accords well with the belief widely shared among foreign language teachers that helping students to acquire the ability to participate in two-way communication lies at the heart of our professional responsibility. […]</a:t>
            </a:r>
            <a:endParaRPr lang="en-US" dirty="0">
              <a:solidFill>
                <a:schemeClr val="accent2">
                  <a:lumMod val="75000"/>
                </a:schemeClr>
              </a:solidFill>
              <a:cs typeface="Times New Roman"/>
            </a:endParaRPr>
          </a:p>
          <a:p>
            <a:endParaRPr lang="en-US" dirty="0"/>
          </a:p>
        </p:txBody>
      </p:sp>
      <p:sp>
        <p:nvSpPr>
          <p:cNvPr id="12" name="Content Placeholder 11">
            <a:extLst>
              <a:ext uri="{FF2B5EF4-FFF2-40B4-BE49-F238E27FC236}">
                <a16:creationId xmlns:a16="http://schemas.microsoft.com/office/drawing/2014/main" id="{A529D289-CDB8-494C-9402-4026350DB2DF}"/>
              </a:ext>
            </a:extLst>
          </p:cNvPr>
          <p:cNvSpPr>
            <a:spLocks noGrp="1"/>
          </p:cNvSpPr>
          <p:nvPr>
            <p:ph sz="half" idx="2"/>
          </p:nvPr>
        </p:nvSpPr>
        <p:spPr>
          <a:xfrm>
            <a:off x="6096000" y="2336428"/>
            <a:ext cx="5891213" cy="4442744"/>
          </a:xfrm>
        </p:spPr>
        <p:txBody>
          <a:bodyPr>
            <a:normAutofit fontScale="85000" lnSpcReduction="10000"/>
          </a:bodyPr>
          <a:lstStyle/>
          <a:p>
            <a:pPr>
              <a:spcBef>
                <a:spcPts val="0"/>
              </a:spcBef>
            </a:pPr>
            <a:r>
              <a:rPr lang="en-US" sz="2800" i="1" dirty="0">
                <a:solidFill>
                  <a:srgbClr val="0000FF"/>
                </a:solidFill>
              </a:rPr>
              <a:t>Communication			</a:t>
            </a:r>
          </a:p>
          <a:p>
            <a:pPr>
              <a:spcBef>
                <a:spcPts val="0"/>
              </a:spcBef>
            </a:pPr>
            <a:r>
              <a:rPr lang="en-US" sz="2400" dirty="0">
                <a:solidFill>
                  <a:srgbClr val="0000FF"/>
                </a:solidFill>
                <a:latin typeface="Times New Roman"/>
                <a:cs typeface="Times New Roman"/>
              </a:rPr>
              <a:t>Communicate in Russian </a:t>
            </a:r>
          </a:p>
          <a:p>
            <a:pPr>
              <a:spcBef>
                <a:spcPts val="0"/>
              </a:spcBef>
            </a:pPr>
            <a:endParaRPr lang="en-US" sz="2400" dirty="0">
              <a:solidFill>
                <a:srgbClr val="0000FF"/>
              </a:solidFill>
              <a:latin typeface="Times New Roman"/>
              <a:cs typeface="Times New Roman"/>
            </a:endParaRPr>
          </a:p>
          <a:p>
            <a:pPr>
              <a:spcBef>
                <a:spcPts val="0"/>
              </a:spcBef>
            </a:pPr>
            <a:r>
              <a:rPr lang="en-US" dirty="0">
                <a:solidFill>
                  <a:srgbClr val="0000FF"/>
                </a:solidFill>
              </a:rPr>
              <a:t>Interpersonal Communication: Learners interact and negotiate meaning in spoken or written conversations to share information, reactions, feelings, and opinions</a:t>
            </a:r>
          </a:p>
          <a:p>
            <a:pPr>
              <a:spcBef>
                <a:spcPts val="0"/>
              </a:spcBef>
            </a:pPr>
            <a:endParaRPr lang="en-US" dirty="0">
              <a:solidFill>
                <a:schemeClr val="accent2">
                  <a:lumMod val="75000"/>
                </a:schemeClr>
              </a:solidFill>
            </a:endParaRPr>
          </a:p>
          <a:p>
            <a:pPr marL="0" indent="0">
              <a:spcBef>
                <a:spcPts val="0"/>
              </a:spcBef>
            </a:pPr>
            <a:r>
              <a:rPr lang="en-US" dirty="0"/>
              <a:t>   This  standard  addresses the  interpersonal  mode  of </a:t>
            </a:r>
            <a:br>
              <a:rPr lang="en-US" dirty="0"/>
            </a:br>
            <a:r>
              <a:rPr lang="en-US" dirty="0"/>
              <a:t>      communication.  There  is a widely  shared belief  among </a:t>
            </a:r>
            <a:br>
              <a:rPr lang="en-US" dirty="0"/>
            </a:br>
            <a:r>
              <a:rPr lang="en-US" dirty="0"/>
              <a:t>      foreign  language  teachers  that  enabling  our  learners </a:t>
            </a:r>
            <a:br>
              <a:rPr lang="en-US" dirty="0"/>
            </a:br>
            <a:r>
              <a:rPr lang="en-US" dirty="0"/>
              <a:t>      to  acquire  the  ability  to participate in two-way</a:t>
            </a:r>
            <a:br>
              <a:rPr lang="en-US" dirty="0"/>
            </a:br>
            <a:r>
              <a:rPr lang="en-US" dirty="0"/>
              <a:t>      communication lies at the heart of our professional goals.</a:t>
            </a:r>
            <a:br>
              <a:rPr lang="en-US" dirty="0"/>
            </a:br>
            <a:r>
              <a:rPr lang="en-US" dirty="0"/>
              <a:t>      However, as suggested above regarding the  general</a:t>
            </a:r>
            <a:br>
              <a:rPr lang="en-US" dirty="0"/>
            </a:br>
            <a:r>
              <a:rPr lang="en-US" dirty="0"/>
              <a:t>      goal of communication,  this standard  embraces more</a:t>
            </a:r>
            <a:br>
              <a:rPr lang="en-US" dirty="0"/>
            </a:br>
            <a:r>
              <a:rPr lang="en-US" dirty="0"/>
              <a:t>      than the acquisition of vocabulary and the mastery of </a:t>
            </a:r>
            <a:br>
              <a:rPr lang="en-US" dirty="0"/>
            </a:br>
            <a:r>
              <a:rPr lang="en-US" dirty="0"/>
              <a:t>      grammar […]</a:t>
            </a:r>
          </a:p>
        </p:txBody>
      </p:sp>
      <p:sp>
        <p:nvSpPr>
          <p:cNvPr id="16" name="TextBox 15">
            <a:extLst>
              <a:ext uri="{FF2B5EF4-FFF2-40B4-BE49-F238E27FC236}">
                <a16:creationId xmlns:a16="http://schemas.microsoft.com/office/drawing/2014/main" id="{58B75409-3523-B147-81A5-03B64AEB9887}"/>
              </a:ext>
            </a:extLst>
          </p:cNvPr>
          <p:cNvSpPr txBox="1"/>
          <p:nvPr/>
        </p:nvSpPr>
        <p:spPr>
          <a:xfrm>
            <a:off x="746234" y="1807779"/>
            <a:ext cx="2028497" cy="461665"/>
          </a:xfrm>
          <a:prstGeom prst="rect">
            <a:avLst/>
          </a:prstGeom>
          <a:noFill/>
        </p:spPr>
        <p:txBody>
          <a:bodyPr wrap="square" rtlCol="0">
            <a:spAutoFit/>
          </a:bodyPr>
          <a:lstStyle/>
          <a:p>
            <a:r>
              <a:rPr lang="en-US" sz="2400" dirty="0">
                <a:solidFill>
                  <a:srgbClr val="C00000"/>
                </a:solidFill>
              </a:rPr>
              <a:t>1999</a:t>
            </a:r>
          </a:p>
        </p:txBody>
      </p:sp>
      <p:sp>
        <p:nvSpPr>
          <p:cNvPr id="18" name="TextBox 17">
            <a:extLst>
              <a:ext uri="{FF2B5EF4-FFF2-40B4-BE49-F238E27FC236}">
                <a16:creationId xmlns:a16="http://schemas.microsoft.com/office/drawing/2014/main" id="{EE810EA6-36B8-2847-A2D5-F237B8907892}"/>
              </a:ext>
            </a:extLst>
          </p:cNvPr>
          <p:cNvSpPr txBox="1"/>
          <p:nvPr/>
        </p:nvSpPr>
        <p:spPr>
          <a:xfrm>
            <a:off x="6442841" y="1818289"/>
            <a:ext cx="1618594" cy="461665"/>
          </a:xfrm>
          <a:prstGeom prst="rect">
            <a:avLst/>
          </a:prstGeom>
          <a:noFill/>
        </p:spPr>
        <p:txBody>
          <a:bodyPr wrap="square" rtlCol="0">
            <a:spAutoFit/>
          </a:bodyPr>
          <a:lstStyle/>
          <a:p>
            <a:r>
              <a:rPr lang="en-US" sz="2400" dirty="0">
                <a:solidFill>
                  <a:srgbClr val="0070C0"/>
                </a:solidFill>
              </a:rPr>
              <a:t>2020</a:t>
            </a:r>
          </a:p>
        </p:txBody>
      </p:sp>
    </p:spTree>
    <p:extLst>
      <p:ext uri="{BB962C8B-B14F-4D97-AF65-F5344CB8AC3E}">
        <p14:creationId xmlns:p14="http://schemas.microsoft.com/office/powerpoint/2010/main" val="19825945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4"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5"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6"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7"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8"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9"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0"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1"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2"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3"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4"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5"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7" name="Group 66">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8"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9"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0"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1"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2"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3"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4"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5"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6"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7"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8"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9"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1" name="Rectangle 80">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3"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5" name="Rectangle 84">
            <a:extLst>
              <a:ext uri="{FF2B5EF4-FFF2-40B4-BE49-F238E27FC236}">
                <a16:creationId xmlns:a16="http://schemas.microsoft.com/office/drawing/2014/main" id="{513EBF72-EDB5-4278-94B8-34AAC2FA6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DBD486FF-4365-499B-AFF7-0F07549D9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047" y="935646"/>
            <a:ext cx="4851190" cy="4968016"/>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6CB731FB-FF3E-4D53-9E6A-67C4DAD74D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87364" y="228600"/>
            <a:ext cx="2851523" cy="6638625"/>
            <a:chOff x="2487613" y="285750"/>
            <a:chExt cx="2428875" cy="5654676"/>
          </a:xfrm>
        </p:grpSpPr>
        <p:sp>
          <p:nvSpPr>
            <p:cNvPr id="90" name="Freeform 11">
              <a:extLst>
                <a:ext uri="{FF2B5EF4-FFF2-40B4-BE49-F238E27FC236}">
                  <a16:creationId xmlns:a16="http://schemas.microsoft.com/office/drawing/2014/main" id="{F76669B2-AA72-48F0-BE02-E23B19922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1" name="Freeform 12">
              <a:extLst>
                <a:ext uri="{FF2B5EF4-FFF2-40B4-BE49-F238E27FC236}">
                  <a16:creationId xmlns:a16="http://schemas.microsoft.com/office/drawing/2014/main" id="{F7EF4251-A868-4B47-8099-154550F04E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2" name="Freeform 13">
              <a:extLst>
                <a:ext uri="{FF2B5EF4-FFF2-40B4-BE49-F238E27FC236}">
                  <a16:creationId xmlns:a16="http://schemas.microsoft.com/office/drawing/2014/main" id="{089C3DFC-191F-40B9-93AF-2E59D5126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3" name="Freeform 14">
              <a:extLst>
                <a:ext uri="{FF2B5EF4-FFF2-40B4-BE49-F238E27FC236}">
                  <a16:creationId xmlns:a16="http://schemas.microsoft.com/office/drawing/2014/main" id="{F0B594F9-A7B5-471C-BFBE-74E9F7387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4" name="Freeform 15">
              <a:extLst>
                <a:ext uri="{FF2B5EF4-FFF2-40B4-BE49-F238E27FC236}">
                  <a16:creationId xmlns:a16="http://schemas.microsoft.com/office/drawing/2014/main" id="{562B3703-0AD3-4477-ACE3-9792DB070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5" name="Freeform 16">
              <a:extLst>
                <a:ext uri="{FF2B5EF4-FFF2-40B4-BE49-F238E27FC236}">
                  <a16:creationId xmlns:a16="http://schemas.microsoft.com/office/drawing/2014/main" id="{AFC61811-5AD7-40A8-9E5C-80020778D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6" name="Freeform 17">
              <a:extLst>
                <a:ext uri="{FF2B5EF4-FFF2-40B4-BE49-F238E27FC236}">
                  <a16:creationId xmlns:a16="http://schemas.microsoft.com/office/drawing/2014/main" id="{CEACC779-3664-47DA-AF86-A2D8EF93A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7" name="Freeform 18">
              <a:extLst>
                <a:ext uri="{FF2B5EF4-FFF2-40B4-BE49-F238E27FC236}">
                  <a16:creationId xmlns:a16="http://schemas.microsoft.com/office/drawing/2014/main" id="{BF9F040E-FE57-4AD6-8CBF-357962246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8" name="Freeform 19">
              <a:extLst>
                <a:ext uri="{FF2B5EF4-FFF2-40B4-BE49-F238E27FC236}">
                  <a16:creationId xmlns:a16="http://schemas.microsoft.com/office/drawing/2014/main" id="{9BBEC815-1ED3-430D-B771-4CFC3952F7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9" name="Freeform 20">
              <a:extLst>
                <a:ext uri="{FF2B5EF4-FFF2-40B4-BE49-F238E27FC236}">
                  <a16:creationId xmlns:a16="http://schemas.microsoft.com/office/drawing/2014/main" id="{E076923D-B0A5-40D9-BE13-91C93F1E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0" name="Freeform 21">
              <a:extLst>
                <a:ext uri="{FF2B5EF4-FFF2-40B4-BE49-F238E27FC236}">
                  <a16:creationId xmlns:a16="http://schemas.microsoft.com/office/drawing/2014/main" id="{1CA2364B-42C8-4755-9072-E60C435614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1" name="Freeform 22">
              <a:extLst>
                <a:ext uri="{FF2B5EF4-FFF2-40B4-BE49-F238E27FC236}">
                  <a16:creationId xmlns:a16="http://schemas.microsoft.com/office/drawing/2014/main" id="{D01B42BD-FD31-49A1-A45A-C98410BC8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3" name="Group 102">
            <a:extLst>
              <a:ext uri="{FF2B5EF4-FFF2-40B4-BE49-F238E27FC236}">
                <a16:creationId xmlns:a16="http://schemas.microsoft.com/office/drawing/2014/main" id="{3D79CD01-D829-46FC-843C-D4F80BD91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4579" y="-786"/>
            <a:ext cx="2356675" cy="6854040"/>
            <a:chOff x="6627813" y="194833"/>
            <a:chExt cx="1952625" cy="5678918"/>
          </a:xfrm>
        </p:grpSpPr>
        <p:sp>
          <p:nvSpPr>
            <p:cNvPr id="104" name="Freeform 27">
              <a:extLst>
                <a:ext uri="{FF2B5EF4-FFF2-40B4-BE49-F238E27FC236}">
                  <a16:creationId xmlns:a16="http://schemas.microsoft.com/office/drawing/2014/main" id="{252D6E81-1EBB-4132-B5B0-556E4A35F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5" name="Freeform 28">
              <a:extLst>
                <a:ext uri="{FF2B5EF4-FFF2-40B4-BE49-F238E27FC236}">
                  <a16:creationId xmlns:a16="http://schemas.microsoft.com/office/drawing/2014/main" id="{BE7131A3-1888-4927-B822-590D34151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6" name="Freeform 29">
              <a:extLst>
                <a:ext uri="{FF2B5EF4-FFF2-40B4-BE49-F238E27FC236}">
                  <a16:creationId xmlns:a16="http://schemas.microsoft.com/office/drawing/2014/main" id="{024990C0-6285-4C3B-A5B5-B6AC370985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7" name="Freeform 30">
              <a:extLst>
                <a:ext uri="{FF2B5EF4-FFF2-40B4-BE49-F238E27FC236}">
                  <a16:creationId xmlns:a16="http://schemas.microsoft.com/office/drawing/2014/main" id="{D262A308-5E13-40AA-AA87-D105F5533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8" name="Freeform 31">
              <a:extLst>
                <a:ext uri="{FF2B5EF4-FFF2-40B4-BE49-F238E27FC236}">
                  <a16:creationId xmlns:a16="http://schemas.microsoft.com/office/drawing/2014/main" id="{F7DF2F8A-7C9D-4727-A7D6-C74AF47929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9" name="Freeform 32">
              <a:extLst>
                <a:ext uri="{FF2B5EF4-FFF2-40B4-BE49-F238E27FC236}">
                  <a16:creationId xmlns:a16="http://schemas.microsoft.com/office/drawing/2014/main" id="{93DA702E-EE7A-4584-9847-803FDCDB1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0" name="Freeform 33">
              <a:extLst>
                <a:ext uri="{FF2B5EF4-FFF2-40B4-BE49-F238E27FC236}">
                  <a16:creationId xmlns:a16="http://schemas.microsoft.com/office/drawing/2014/main" id="{AF7E021C-0B5A-4035-8A00-029A52847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1" name="Freeform 34">
              <a:extLst>
                <a:ext uri="{FF2B5EF4-FFF2-40B4-BE49-F238E27FC236}">
                  <a16:creationId xmlns:a16="http://schemas.microsoft.com/office/drawing/2014/main" id="{CE46A368-BBD8-41CC-B450-E298BE02D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2" name="Freeform 35">
              <a:extLst>
                <a:ext uri="{FF2B5EF4-FFF2-40B4-BE49-F238E27FC236}">
                  <a16:creationId xmlns:a16="http://schemas.microsoft.com/office/drawing/2014/main" id="{A99CD41F-58F2-4092-9F39-26AE634EC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3" name="Freeform 36">
              <a:extLst>
                <a:ext uri="{FF2B5EF4-FFF2-40B4-BE49-F238E27FC236}">
                  <a16:creationId xmlns:a16="http://schemas.microsoft.com/office/drawing/2014/main" id="{D368702B-EDA4-4EB6-A760-C68F022DA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4" name="Freeform 37">
              <a:extLst>
                <a:ext uri="{FF2B5EF4-FFF2-40B4-BE49-F238E27FC236}">
                  <a16:creationId xmlns:a16="http://schemas.microsoft.com/office/drawing/2014/main" id="{2FB0ECE4-08DF-4876-8CC9-7EB32EF25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5" name="Freeform 38">
              <a:extLst>
                <a:ext uri="{FF2B5EF4-FFF2-40B4-BE49-F238E27FC236}">
                  <a16:creationId xmlns:a16="http://schemas.microsoft.com/office/drawing/2014/main" id="{C978BD1A-4BF4-42EC-B61D-9D7700FE1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 name="Title 3">
            <a:extLst>
              <a:ext uri="{FF2B5EF4-FFF2-40B4-BE49-F238E27FC236}">
                <a16:creationId xmlns:a16="http://schemas.microsoft.com/office/drawing/2014/main" id="{BD30889B-94D6-234C-A25B-646D3DFEE1E6}"/>
              </a:ext>
            </a:extLst>
          </p:cNvPr>
          <p:cNvSpPr>
            <a:spLocks noGrp="1"/>
          </p:cNvSpPr>
          <p:nvPr>
            <p:ph type="title"/>
          </p:nvPr>
        </p:nvSpPr>
        <p:spPr>
          <a:xfrm>
            <a:off x="8324602" y="935646"/>
            <a:ext cx="3181597" cy="3841735"/>
          </a:xfrm>
        </p:spPr>
        <p:txBody>
          <a:bodyPr vert="horz" lIns="91440" tIns="45720" rIns="91440" bIns="45720" rtlCol="0" anchor="b">
            <a:normAutofit/>
          </a:bodyPr>
          <a:lstStyle/>
          <a:p>
            <a:pPr>
              <a:lnSpc>
                <a:spcPct val="90000"/>
              </a:lnSpc>
            </a:pPr>
            <a:r>
              <a:rPr lang="en-US" sz="3400" b="1" i="1"/>
              <a:t>World Language Education as Critical Pedagogy: The Promise of Social Justice</a:t>
            </a:r>
          </a:p>
        </p:txBody>
      </p:sp>
      <p:sp>
        <p:nvSpPr>
          <p:cNvPr id="6" name="Text Placeholder 5">
            <a:extLst>
              <a:ext uri="{FF2B5EF4-FFF2-40B4-BE49-F238E27FC236}">
                <a16:creationId xmlns:a16="http://schemas.microsoft.com/office/drawing/2014/main" id="{32C8B534-5D47-C24E-866F-A45DFA13F160}"/>
              </a:ext>
            </a:extLst>
          </p:cNvPr>
          <p:cNvSpPr>
            <a:spLocks noGrp="1"/>
          </p:cNvSpPr>
          <p:nvPr>
            <p:ph type="body" sz="half" idx="2"/>
          </p:nvPr>
        </p:nvSpPr>
        <p:spPr>
          <a:xfrm>
            <a:off x="8324602" y="4777379"/>
            <a:ext cx="3181598" cy="1126283"/>
          </a:xfrm>
        </p:spPr>
        <p:txBody>
          <a:bodyPr vert="horz" lIns="91440" tIns="45720" rIns="91440" bIns="45720" rtlCol="0" anchor="t">
            <a:normAutofit/>
          </a:bodyPr>
          <a:lstStyle/>
          <a:p>
            <a:r>
              <a:rPr lang="en-US" sz="1800">
                <a:solidFill>
                  <a:schemeClr val="tx1">
                    <a:lumMod val="65000"/>
                    <a:lumOff val="35000"/>
                  </a:schemeClr>
                </a:solidFill>
              </a:rPr>
              <a:t>Routledge, 2021</a:t>
            </a:r>
          </a:p>
        </p:txBody>
      </p:sp>
      <p:pic>
        <p:nvPicPr>
          <p:cNvPr id="7" name="Content Placeholder 6">
            <a:extLst>
              <a:ext uri="{FF2B5EF4-FFF2-40B4-BE49-F238E27FC236}">
                <a16:creationId xmlns:a16="http://schemas.microsoft.com/office/drawing/2014/main" id="{955282DB-EE3B-8947-A91D-104780F1FCE3}"/>
              </a:ext>
            </a:extLst>
          </p:cNvPr>
          <p:cNvPicPr>
            <a:picLocks noGrp="1" noChangeAspect="1"/>
          </p:cNvPicPr>
          <p:nvPr>
            <p:ph idx="1"/>
          </p:nvPr>
        </p:nvPicPr>
        <p:blipFill>
          <a:blip r:embed="rId2"/>
          <a:stretch>
            <a:fillRect/>
          </a:stretch>
        </p:blipFill>
        <p:spPr>
          <a:xfrm>
            <a:off x="1592433" y="1250067"/>
            <a:ext cx="2888004" cy="4326599"/>
          </a:xfrm>
          <a:prstGeom prst="rect">
            <a:avLst/>
          </a:prstGeom>
        </p:spPr>
      </p:pic>
      <p:sp>
        <p:nvSpPr>
          <p:cNvPr id="117" name="Rectangle 116">
            <a:extLst>
              <a:ext uri="{FF2B5EF4-FFF2-40B4-BE49-F238E27FC236}">
                <a16:creationId xmlns:a16="http://schemas.microsoft.com/office/drawing/2014/main" id="{AEC89D32-0839-4A5D-80DB-D12259CA4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9" name="Freeform 33">
            <a:extLst>
              <a:ext uri="{FF2B5EF4-FFF2-40B4-BE49-F238E27FC236}">
                <a16:creationId xmlns:a16="http://schemas.microsoft.com/office/drawing/2014/main" id="{7229C60D-EFB4-4944-AEB7-4773C1A7B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21963758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17798A-D277-424F-AC77-8FD501DAB0E4}"/>
              </a:ext>
            </a:extLst>
          </p:cNvPr>
          <p:cNvSpPr>
            <a:spLocks noGrp="1"/>
          </p:cNvSpPr>
          <p:nvPr>
            <p:ph type="title"/>
          </p:nvPr>
        </p:nvSpPr>
        <p:spPr>
          <a:xfrm>
            <a:off x="2589213" y="4800599"/>
            <a:ext cx="8915400" cy="928724"/>
          </a:xfrm>
        </p:spPr>
        <p:txBody>
          <a:bodyPr>
            <a:noAutofit/>
          </a:bodyPr>
          <a:lstStyle/>
          <a:p>
            <a:pPr algn="ctr"/>
            <a:r>
              <a:rPr lang="en-US" dirty="0"/>
              <a:t>Ch. 10: Critical Pedagogy, Social Justice, </a:t>
            </a:r>
            <a:br>
              <a:rPr lang="en-US" dirty="0"/>
            </a:br>
            <a:r>
              <a:rPr lang="en-US" dirty="0"/>
              <a:t>and National Standards:</a:t>
            </a:r>
          </a:p>
        </p:txBody>
      </p:sp>
      <p:pic>
        <p:nvPicPr>
          <p:cNvPr id="8" name="Picture Placeholder 7">
            <a:extLst>
              <a:ext uri="{FF2B5EF4-FFF2-40B4-BE49-F238E27FC236}">
                <a16:creationId xmlns:a16="http://schemas.microsoft.com/office/drawing/2014/main" id="{FB066622-5DEB-D342-B82C-BF7BF21D0112}"/>
              </a:ext>
            </a:extLst>
          </p:cNvPr>
          <p:cNvPicPr>
            <a:picLocks noGrp="1" noChangeAspect="1"/>
          </p:cNvPicPr>
          <p:nvPr>
            <p:ph type="pic" idx="1"/>
          </p:nvPr>
        </p:nvPicPr>
        <p:blipFill>
          <a:blip r:embed="rId2"/>
          <a:srcRect t="7147" b="7147"/>
          <a:stretch>
            <a:fillRect/>
          </a:stretch>
        </p:blipFill>
        <p:spPr/>
      </p:pic>
      <p:sp>
        <p:nvSpPr>
          <p:cNvPr id="7" name="Text Placeholder 6">
            <a:extLst>
              <a:ext uri="{FF2B5EF4-FFF2-40B4-BE49-F238E27FC236}">
                <a16:creationId xmlns:a16="http://schemas.microsoft.com/office/drawing/2014/main" id="{8DDFC2E6-50A8-1440-951A-73C3037A3CE5}"/>
              </a:ext>
            </a:extLst>
          </p:cNvPr>
          <p:cNvSpPr>
            <a:spLocks noGrp="1"/>
          </p:cNvSpPr>
          <p:nvPr>
            <p:ph type="body" sz="half" idx="2"/>
          </p:nvPr>
        </p:nvSpPr>
        <p:spPr>
          <a:xfrm>
            <a:off x="2589212" y="5729323"/>
            <a:ext cx="8915400" cy="493712"/>
          </a:xfrm>
        </p:spPr>
        <p:txBody>
          <a:bodyPr>
            <a:noAutofit/>
          </a:bodyPr>
          <a:lstStyle/>
          <a:p>
            <a:pPr algn="ctr"/>
            <a:r>
              <a:rPr lang="en-US" sz="3600" b="1" dirty="0"/>
              <a:t>An Insurmountable Dilemma?</a:t>
            </a:r>
          </a:p>
        </p:txBody>
      </p:sp>
    </p:spTree>
    <p:extLst>
      <p:ext uri="{BB962C8B-B14F-4D97-AF65-F5344CB8AC3E}">
        <p14:creationId xmlns:p14="http://schemas.microsoft.com/office/powerpoint/2010/main" val="205801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nodeType="clickEffect">
                                  <p:stCondLst>
                                    <p:cond delay="0"/>
                                  </p:stCondLst>
                                  <p:iterate type="lt">
                                    <p:tmPct val="10000"/>
                                  </p:iterate>
                                  <p:childTnLst>
                                    <p:set>
                                      <p:cBhvr>
                                        <p:cTn id="12" dur="1" fill="hold">
                                          <p:stCondLst>
                                            <p:cond delay="0"/>
                                          </p:stCondLst>
                                        </p:cTn>
                                        <p:tgtEl>
                                          <p:spTgt spid="7">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7">
                                            <p:txEl>
                                              <p:pRg st="0" end="0"/>
                                            </p:txEl>
                                          </p:spTgt>
                                        </p:tgtEl>
                                        <p:attrNameLst>
                                          <p:attrName>ppt_w</p:attrName>
                                        </p:attrNameLst>
                                      </p:cBhvr>
                                    </p:anim>
                                    <p:anim by="(#ppt_w*0.50)" calcmode="lin" valueType="num">
                                      <p:cBhvr>
                                        <p:cTn id="14" dur="500" decel="50000" autoRev="1" fill="hold">
                                          <p:stCondLst>
                                            <p:cond delay="0"/>
                                          </p:stCondLst>
                                        </p:cTn>
                                        <p:tgtEl>
                                          <p:spTgt spid="7">
                                            <p:txEl>
                                              <p:pRg st="0" end="0"/>
                                            </p:txEl>
                                          </p:spTgt>
                                        </p:tgtEl>
                                        <p:attrNameLst>
                                          <p:attrName>ppt_x</p:attrName>
                                        </p:attrNameLst>
                                      </p:cBhvr>
                                    </p:anim>
                                    <p:anim from="(-#ppt_h/2)" to="(#ppt_y)" calcmode="lin" valueType="num">
                                      <p:cBhvr>
                                        <p:cTn id="15" dur="1000" fill="hold">
                                          <p:stCondLst>
                                            <p:cond delay="0"/>
                                          </p:stCondLst>
                                        </p:cTn>
                                        <p:tgtEl>
                                          <p:spTgt spid="7">
                                            <p:txEl>
                                              <p:pRg st="0" end="0"/>
                                            </p:txEl>
                                          </p:spTgt>
                                        </p:tgtEl>
                                        <p:attrNameLst>
                                          <p:attrName>ppt_y</p:attrName>
                                        </p:attrNameLst>
                                      </p:cBhvr>
                                    </p:anim>
                                    <p:animRot by="21600000">
                                      <p:cBhvr>
                                        <p:cTn id="16" dur="1000"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83F152-E687-8646-BA0B-FDFC6B74EDCB}"/>
              </a:ext>
            </a:extLst>
          </p:cNvPr>
          <p:cNvSpPr>
            <a:spLocks noGrp="1"/>
          </p:cNvSpPr>
          <p:nvPr>
            <p:ph type="title"/>
          </p:nvPr>
        </p:nvSpPr>
        <p:spPr>
          <a:xfrm>
            <a:off x="1046019" y="942108"/>
            <a:ext cx="3256550" cy="4969113"/>
          </a:xfrm>
        </p:spPr>
        <p:txBody>
          <a:bodyPr anchor="ctr">
            <a:normAutofit/>
          </a:bodyPr>
          <a:lstStyle/>
          <a:p>
            <a:r>
              <a:rPr lang="en-US" b="1">
                <a:solidFill>
                  <a:schemeClr val="tx2">
                    <a:lumMod val="75000"/>
                  </a:schemeClr>
                </a:solidFill>
              </a:rPr>
              <a:t>Critical Pedagogy and The </a:t>
            </a:r>
            <a:r>
              <a:rPr lang="en-US" b="1" i="1">
                <a:solidFill>
                  <a:schemeClr val="tx2">
                    <a:lumMod val="75000"/>
                  </a:schemeClr>
                </a:solidFill>
              </a:rPr>
              <a:t>Standards</a:t>
            </a:r>
          </a:p>
        </p:txBody>
      </p:sp>
      <p:sp>
        <p:nvSpPr>
          <p:cNvPr id="17" name="Rectangle 16">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22"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3"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4"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5"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6"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7"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8"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9"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0"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1"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2"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3"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a:extLst>
              <a:ext uri="{FF2B5EF4-FFF2-40B4-BE49-F238E27FC236}">
                <a16:creationId xmlns:a16="http://schemas.microsoft.com/office/drawing/2014/main" id="{CCFDB8F0-F398-FF4B-92EC-88CC8646F2AA}"/>
              </a:ext>
            </a:extLst>
          </p:cNvPr>
          <p:cNvSpPr>
            <a:spLocks noGrp="1"/>
          </p:cNvSpPr>
          <p:nvPr>
            <p:ph idx="1"/>
          </p:nvPr>
        </p:nvSpPr>
        <p:spPr>
          <a:xfrm>
            <a:off x="5049062" y="942108"/>
            <a:ext cx="6455549" cy="4969114"/>
          </a:xfrm>
        </p:spPr>
        <p:txBody>
          <a:bodyPr anchor="ctr">
            <a:normAutofit/>
          </a:bodyPr>
          <a:lstStyle/>
          <a:p>
            <a:r>
              <a:rPr lang="en-US" sz="2400" dirty="0">
                <a:solidFill>
                  <a:schemeClr val="tx2">
                    <a:lumMod val="75000"/>
                  </a:schemeClr>
                </a:solidFill>
              </a:rPr>
              <a:t>”We believe that a critical pedagogy of world language education can be reasonably consistent with the ACTFL </a:t>
            </a:r>
            <a:r>
              <a:rPr lang="ru-RU" sz="2400" dirty="0">
                <a:solidFill>
                  <a:schemeClr val="tx2">
                    <a:lumMod val="75000"/>
                  </a:schemeClr>
                </a:solidFill>
              </a:rPr>
              <a:t>[</a:t>
            </a:r>
            <a:r>
              <a:rPr lang="en-US" sz="2400" dirty="0">
                <a:solidFill>
                  <a:schemeClr val="tx2">
                    <a:lumMod val="75000"/>
                  </a:schemeClr>
                </a:solidFill>
              </a:rPr>
              <a:t>sic</a:t>
            </a:r>
            <a:r>
              <a:rPr lang="ru-RU" sz="2400" dirty="0">
                <a:solidFill>
                  <a:schemeClr val="tx2">
                    <a:lumMod val="75000"/>
                  </a:schemeClr>
                </a:solidFill>
              </a:rPr>
              <a:t>]</a:t>
            </a:r>
            <a:r>
              <a:rPr lang="en-US" sz="2400" dirty="0">
                <a:solidFill>
                  <a:schemeClr val="tx2">
                    <a:lumMod val="75000"/>
                  </a:schemeClr>
                </a:solidFill>
              </a:rPr>
              <a:t> </a:t>
            </a:r>
            <a:r>
              <a:rPr lang="en-US" sz="2400" i="1" dirty="0">
                <a:solidFill>
                  <a:schemeClr val="tx2">
                    <a:lumMod val="75000"/>
                  </a:schemeClr>
                </a:solidFill>
              </a:rPr>
              <a:t>Standards</a:t>
            </a:r>
            <a:r>
              <a:rPr lang="en-US" sz="2400" dirty="0">
                <a:solidFill>
                  <a:schemeClr val="tx2">
                    <a:lumMod val="75000"/>
                  </a:schemeClr>
                </a:solidFill>
              </a:rPr>
              <a:t>, even given the commodification and marketization of the Standards which characterizes the current milieu in world language education.”</a:t>
            </a:r>
            <a:br>
              <a:rPr lang="en-US" sz="2400" dirty="0">
                <a:solidFill>
                  <a:schemeClr val="tx2">
                    <a:lumMod val="75000"/>
                  </a:schemeClr>
                </a:solidFill>
              </a:rPr>
            </a:br>
            <a:endParaRPr lang="en-US" sz="2400" dirty="0">
              <a:solidFill>
                <a:schemeClr val="tx2">
                  <a:lumMod val="75000"/>
                </a:schemeClr>
              </a:solidFill>
            </a:endParaRPr>
          </a:p>
          <a:p>
            <a:pPr lvl="3"/>
            <a:r>
              <a:rPr lang="en-US" sz="1800" dirty="0">
                <a:solidFill>
                  <a:schemeClr val="tx2">
                    <a:lumMod val="75000"/>
                  </a:schemeClr>
                </a:solidFill>
              </a:rPr>
              <a:t>Reagan and Terry. 2021. </a:t>
            </a:r>
            <a:r>
              <a:rPr lang="en-US" sz="1800" i="1" dirty="0">
                <a:solidFill>
                  <a:schemeClr val="tx2">
                    <a:lumMod val="75000"/>
                  </a:schemeClr>
                </a:solidFill>
              </a:rPr>
              <a:t>World Language Education as Critical Pedagogy. </a:t>
            </a:r>
            <a:r>
              <a:rPr lang="en-US" sz="1800" dirty="0">
                <a:solidFill>
                  <a:schemeClr val="tx2">
                    <a:lumMod val="75000"/>
                  </a:schemeClr>
                </a:solidFill>
              </a:rPr>
              <a:t>p. 288.</a:t>
            </a:r>
          </a:p>
        </p:txBody>
      </p:sp>
    </p:spTree>
    <p:extLst>
      <p:ext uri="{BB962C8B-B14F-4D97-AF65-F5344CB8AC3E}">
        <p14:creationId xmlns:p14="http://schemas.microsoft.com/office/powerpoint/2010/main" val="2285729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33</TotalTime>
  <Words>1134</Words>
  <Application>Microsoft Macintosh PowerPoint</Application>
  <PresentationFormat>Widescreen</PresentationFormat>
  <Paragraphs>74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Century Gothic</vt:lpstr>
      <vt:lpstr>Times</vt:lpstr>
      <vt:lpstr>Times New Roman</vt:lpstr>
      <vt:lpstr>Wingdings 3</vt:lpstr>
      <vt:lpstr>Wisp</vt:lpstr>
      <vt:lpstr>I’m in The Room!</vt:lpstr>
      <vt:lpstr>Standards for *Every*body</vt:lpstr>
      <vt:lpstr>The Standards Move toward Inclusivity</vt:lpstr>
      <vt:lpstr>The Standards Move toward Inclusivity</vt:lpstr>
      <vt:lpstr>The Five Cs and Hierarchy</vt:lpstr>
      <vt:lpstr>The Five Cs and Hierarchy</vt:lpstr>
      <vt:lpstr>World Language Education as Critical Pedagogy: The Promise of Social Justice</vt:lpstr>
      <vt:lpstr>Ch. 10: Critical Pedagogy, Social Justice,  and National Standards:</vt:lpstr>
      <vt:lpstr>Critical Pedagogy and The Standards</vt:lpstr>
      <vt:lpstr>“Diverse Perspectives”</vt:lpstr>
      <vt:lpstr>The Standards and Cultures</vt:lpstr>
      <vt:lpstr>The Standards, Cultures, and Inclusivity</vt:lpstr>
      <vt:lpstr>Place of Culture in DEIA for WLs</vt:lpstr>
      <vt:lpstr>The Standards and Communities</vt:lpstr>
      <vt:lpstr>Questions in Making the Standards’ “Communities” Work</vt:lpstr>
      <vt:lpstr>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World-Readiness Standards in Russian </dc:title>
  <dc:creator>Thomas Garza</dc:creator>
  <cp:lastModifiedBy>Thomas Garza</cp:lastModifiedBy>
  <cp:revision>6</cp:revision>
  <dcterms:created xsi:type="dcterms:W3CDTF">2022-01-28T19:08:20Z</dcterms:created>
  <dcterms:modified xsi:type="dcterms:W3CDTF">2022-09-13T15:04:50Z</dcterms:modified>
</cp:coreProperties>
</file>