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7" r:id="rId2"/>
  </p:sldMasterIdLst>
  <p:notesMasterIdLst>
    <p:notesMasterId r:id="rId35"/>
  </p:notesMasterIdLst>
  <p:handoutMasterIdLst>
    <p:handoutMasterId r:id="rId36"/>
  </p:handoutMasterIdLst>
  <p:sldIdLst>
    <p:sldId id="537" r:id="rId3"/>
    <p:sldId id="502" r:id="rId4"/>
    <p:sldId id="482" r:id="rId5"/>
    <p:sldId id="484" r:id="rId6"/>
    <p:sldId id="503" r:id="rId7"/>
    <p:sldId id="488" r:id="rId8"/>
    <p:sldId id="486" r:id="rId9"/>
    <p:sldId id="538" r:id="rId10"/>
    <p:sldId id="541" r:id="rId11"/>
    <p:sldId id="492" r:id="rId12"/>
    <p:sldId id="494" r:id="rId13"/>
    <p:sldId id="497" r:id="rId14"/>
    <p:sldId id="498" r:id="rId15"/>
    <p:sldId id="499" r:id="rId16"/>
    <p:sldId id="500" r:id="rId17"/>
    <p:sldId id="505" r:id="rId18"/>
    <p:sldId id="506" r:id="rId19"/>
    <p:sldId id="507" r:id="rId20"/>
    <p:sldId id="509" r:id="rId21"/>
    <p:sldId id="510" r:id="rId22"/>
    <p:sldId id="532" r:id="rId23"/>
    <p:sldId id="511" r:id="rId24"/>
    <p:sldId id="519" r:id="rId25"/>
    <p:sldId id="512" r:id="rId26"/>
    <p:sldId id="513" r:id="rId27"/>
    <p:sldId id="514" r:id="rId28"/>
    <p:sldId id="515" r:id="rId29"/>
    <p:sldId id="536" r:id="rId30"/>
    <p:sldId id="542" r:id="rId31"/>
    <p:sldId id="517" r:id="rId32"/>
    <p:sldId id="508" r:id="rId33"/>
    <p:sldId id="540" r:id="rId34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000000"/>
    <a:srgbClr val="CC6600"/>
    <a:srgbClr val="FF9933"/>
    <a:srgbClr val="382F2D"/>
    <a:srgbClr val="B4E9FF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6" y="23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9" d="100"/>
          <a:sy n="119" d="100"/>
        </p:scale>
        <p:origin x="13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6345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Petroleum Science and Technology Institute, UT-Austin</a:t>
            </a:r>
          </a:p>
          <a:p>
            <a:r>
              <a:rPr lang="en-US" dirty="0" smtClean="0"/>
              <a:t>Hildebrand Department of Petroleum and Geosystems Engineering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22-26,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Lecture: Energy, Engineering and the Environment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23585-E91F-46DE-8D3E-935EFCE9D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1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8AC7B2-B203-4E46-B218-B668A0A12827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D886F-DEEB-48EC-BEAA-7371ABE6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50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668020" y="941475"/>
            <a:ext cx="7715279" cy="2045295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>
            <a:lvl1pPr algn="l">
              <a:defRPr b="0" i="0">
                <a:solidFill>
                  <a:srgbClr val="CB6015"/>
                </a:solidFill>
              </a:defRPr>
            </a:lvl1pPr>
          </a:lstStyle>
          <a:p>
            <a:pPr algn="l"/>
            <a:r>
              <a:rPr lang="en-US" sz="5400" b="1" dirty="0" smtClean="0">
                <a:solidFill>
                  <a:srgbClr val="CB6015"/>
                </a:solidFill>
                <a:latin typeface="Arial"/>
                <a:cs typeface="Arial"/>
              </a:rPr>
              <a:t>Click to edit presentation title</a:t>
            </a:r>
            <a:endParaRPr lang="en-US" sz="5400" b="1" dirty="0">
              <a:solidFill>
                <a:srgbClr val="CB6015"/>
              </a:solidFill>
              <a:latin typeface="Arial"/>
              <a:cs typeface="Arial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49521" y="3209425"/>
            <a:ext cx="6733778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Arial"/>
              </a:rPr>
              <a:t>Click to add name of speaker</a:t>
            </a:r>
            <a:br>
              <a:rPr lang="en-US" sz="2000" dirty="0" smtClean="0">
                <a:solidFill>
                  <a:schemeClr val="tx1"/>
                </a:solidFill>
                <a:latin typeface="+mn-lt"/>
                <a:cs typeface="Arial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  <a:cs typeface="Arial"/>
              </a:rPr>
              <a:t>Event name</a:t>
            </a:r>
            <a:br>
              <a:rPr lang="en-US" sz="2000" dirty="0" smtClean="0">
                <a:solidFill>
                  <a:schemeClr val="tx1"/>
                </a:solidFill>
                <a:latin typeface="+mn-lt"/>
                <a:cs typeface="Arial"/>
              </a:rPr>
            </a:br>
            <a:r>
              <a:rPr lang="en-US" sz="2000" dirty="0" smtClean="0">
                <a:solidFill>
                  <a:schemeClr val="tx1"/>
                </a:solidFill>
                <a:latin typeface="+mn-lt"/>
                <a:cs typeface="Arial"/>
              </a:rPr>
              <a:t>Date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22181" y="2987559"/>
            <a:ext cx="7561118" cy="2053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85477" y="929862"/>
            <a:ext cx="7597822" cy="965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822181" y="2987559"/>
            <a:ext cx="7561118" cy="2053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785477" y="929862"/>
            <a:ext cx="7597822" cy="965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 userDrawn="1"/>
        </p:nvSpPr>
        <p:spPr>
          <a:xfrm>
            <a:off x="727090" y="570683"/>
            <a:ext cx="4101208" cy="31305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382F2D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3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4846" y="1326809"/>
            <a:ext cx="7437816" cy="20452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000" b="1" baseline="0">
                <a:solidFill>
                  <a:srgbClr val="BF57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98884" y="3580217"/>
            <a:ext cx="6733778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07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09033" y="704118"/>
            <a:ext cx="7740650" cy="51673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>
                <a:solidFill>
                  <a:srgbClr val="BF5700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 bwMode="auto">
          <a:xfrm>
            <a:off x="709033" y="1269785"/>
            <a:ext cx="7734300" cy="344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bg2"/>
              </a:buCl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1pPr>
            <a:lvl2pPr marL="600075" indent="-257175">
              <a:buClr>
                <a:schemeClr val="bg2"/>
              </a:buClr>
              <a:buFont typeface="Lucida Grande"/>
              <a:buChar char="-"/>
              <a:defRPr sz="16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2pPr>
            <a:lvl3pPr marL="942975" indent="-257175">
              <a:buClr>
                <a:schemeClr val="bg2"/>
              </a:buClr>
              <a:buFont typeface="Arial"/>
              <a:buChar char="•"/>
              <a:defRPr sz="15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393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/>
          <p:cNvSpPr>
            <a:spLocks noGrp="1"/>
          </p:cNvSpPr>
          <p:nvPr>
            <p:ph sz="half" idx="1"/>
          </p:nvPr>
        </p:nvSpPr>
        <p:spPr bwMode="auto">
          <a:xfrm>
            <a:off x="628650" y="1436995"/>
            <a:ext cx="3867150" cy="325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65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8651" y="793680"/>
            <a:ext cx="7913397" cy="51673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>
                <a:solidFill>
                  <a:srgbClr val="BF57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sz="half" idx="10"/>
          </p:nvPr>
        </p:nvSpPr>
        <p:spPr bwMode="auto">
          <a:xfrm>
            <a:off x="4674897" y="1436581"/>
            <a:ext cx="3867150" cy="325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65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>
              <a:defRPr sz="15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49662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183981"/>
          </a:xfrm>
          <a:prstGeom prst="rect">
            <a:avLst/>
          </a:prstGeom>
          <a:solidFill>
            <a:srgbClr val="B04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371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51434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595A5B"/>
                </a:solidFill>
                <a:latin typeface="Arial"/>
                <a:cs typeface="Arial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6296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B04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4" descr="knockout_formal_Cockre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6089" y="1914525"/>
            <a:ext cx="8143875" cy="2220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1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al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68021" y="1312268"/>
            <a:ext cx="7437816" cy="20452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 sz="5400" b="1" dirty="0" smtClean="0">
                <a:solidFill>
                  <a:srgbClr val="CB6015"/>
                </a:solidFill>
                <a:latin typeface="Arial"/>
                <a:cs typeface="Arial"/>
              </a:rPr>
              <a:t>Click to edit section transitional title</a:t>
            </a:r>
            <a:endParaRPr lang="en-US" sz="5400" b="1" dirty="0">
              <a:solidFill>
                <a:srgbClr val="CB6015"/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2182" y="3358351"/>
            <a:ext cx="7561118" cy="2053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5478" y="1300654"/>
            <a:ext cx="7597822" cy="965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822182" y="3358351"/>
            <a:ext cx="7561118" cy="20531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85478" y="1300654"/>
            <a:ext cx="7597822" cy="9652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49522" y="3580217"/>
            <a:ext cx="6733778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Arial"/>
              </a:rPr>
              <a:t>Click to add name of next speaker</a:t>
            </a:r>
          </a:p>
        </p:txBody>
      </p:sp>
    </p:spTree>
    <p:extLst>
      <p:ext uri="{BB962C8B-B14F-4D97-AF65-F5344CB8AC3E}">
        <p14:creationId xmlns:p14="http://schemas.microsoft.com/office/powerpoint/2010/main" val="210757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Doubl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44256"/>
            <a:ext cx="4191000" cy="32503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4256"/>
            <a:ext cx="4191000" cy="32503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516733"/>
            <a:ext cx="8534400" cy="51673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sz="3000" dirty="0" smtClean="0">
                <a:solidFill>
                  <a:srgbClr val="CB6015"/>
                </a:solidFill>
                <a:latin typeface="Arial"/>
                <a:cs typeface="Arial"/>
              </a:rPr>
              <a:t>Click to edit Master title style</a:t>
            </a:r>
            <a:endParaRPr lang="en-US" sz="3000" dirty="0">
              <a:solidFill>
                <a:srgbClr val="CB601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88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ingl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14625" y="1344256"/>
            <a:ext cx="3867150" cy="32503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516733"/>
            <a:ext cx="7886700" cy="51673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sz="3000" smtClean="0">
                <a:solidFill>
                  <a:srgbClr val="CB6015"/>
                </a:solidFill>
                <a:latin typeface="Arial"/>
                <a:cs typeface="Arial"/>
              </a:rPr>
              <a:t>Click to edit Master title style</a:t>
            </a:r>
            <a:endParaRPr lang="en-US" sz="3000" dirty="0">
              <a:solidFill>
                <a:srgbClr val="CB601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557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Larg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516733"/>
            <a:ext cx="8382000" cy="51673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b="1" baseline="0">
                <a:solidFill>
                  <a:schemeClr val="accent2"/>
                </a:solidFill>
              </a:defRPr>
            </a:lvl1pPr>
          </a:lstStyle>
          <a:p>
            <a:r>
              <a:rPr lang="en-US" sz="3000" smtClean="0">
                <a:solidFill>
                  <a:srgbClr val="CB6015"/>
                </a:solidFill>
                <a:latin typeface="Arial"/>
                <a:cs typeface="Arial"/>
              </a:rPr>
              <a:t>Click to edit Master title style</a:t>
            </a:r>
            <a:endParaRPr lang="en-US" sz="3000" dirty="0">
              <a:solidFill>
                <a:srgbClr val="CB6015"/>
              </a:solidFill>
              <a:latin typeface="Arial"/>
              <a:cs typeface="Arial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381000" y="1190626"/>
            <a:ext cx="8382000" cy="34420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pPr marL="0" lv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tx1"/>
                </a:solidFill>
                <a:cs typeface="Arial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9485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371878"/>
            <a:ext cx="9144000" cy="4771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48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or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 descr="h1a_whit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967" y="2336468"/>
            <a:ext cx="5583147" cy="464263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BF52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35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772400" cy="54700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348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fld id="{94FC7279-9AC8-4ABE-9526-B57F426F403A}" type="slidenum">
              <a:rPr lang="en-US">
                <a:solidFill>
                  <a:srgbClr val="FFFFFF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222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62281" y="716159"/>
            <a:ext cx="7437816" cy="20452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000" b="1" baseline="0">
                <a:solidFill>
                  <a:srgbClr val="BF5700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6319" y="2896289"/>
            <a:ext cx="6733778" cy="1557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aseline="0">
                <a:solidFill>
                  <a:schemeClr val="bg2"/>
                </a:solidFill>
                <a:latin typeface="+mn-lt"/>
                <a:cs typeface="Arial"/>
              </a:defRPr>
            </a:lvl1pPr>
          </a:lstStyle>
          <a:p>
            <a:r>
              <a:rPr lang="en-US" dirty="0" err="1" smtClean="0"/>
              <a:t>ddd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35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BF4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 descr="knockout_university_formal_horizontal.eps"/>
          <p:cNvPicPr>
            <a:picLocks noChangeAspect="1"/>
          </p:cNvPicPr>
          <p:nvPr userDrawn="1"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705" b="18420"/>
          <a:stretch/>
        </p:blipFill>
        <p:spPr>
          <a:xfrm>
            <a:off x="-59872" y="-29936"/>
            <a:ext cx="3085127" cy="5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6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4762"/>
            <a:ext cx="9144000" cy="697706"/>
          </a:xfrm>
          <a:prstGeom prst="rect">
            <a:avLst/>
          </a:prstGeom>
          <a:solidFill>
            <a:srgbClr val="B04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7" name="Picture 5" descr="Cockrell_KO_formal_PGE.eps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69863" y="-146447"/>
            <a:ext cx="4924426" cy="1343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18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Can%20Potatoes%20Power%20the%20Planet.mp4" TargetMode="Externa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7085" y="-125470"/>
            <a:ext cx="9231086" cy="5282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933" y="194978"/>
            <a:ext cx="4603248" cy="1773160"/>
          </a:xfrm>
          <a:solidFill>
            <a:srgbClr val="000000">
              <a:alpha val="30196"/>
            </a:srgbClr>
          </a:solidFill>
        </p:spPr>
        <p:txBody>
          <a:bodyPr anchor="t">
            <a:noAutofit/>
          </a:bodyPr>
          <a:lstStyle/>
          <a:p>
            <a:pPr indent="-457200">
              <a:spcBef>
                <a:spcPts val="0"/>
              </a:spcBef>
            </a:pPr>
            <a:r>
              <a:rPr lang="en-US" sz="3600" dirty="0">
                <a:solidFill>
                  <a:srgbClr val="FFFF00"/>
                </a:solidFill>
              </a:rPr>
              <a:t>The </a:t>
            </a:r>
            <a:r>
              <a:rPr lang="en-US" sz="3600" dirty="0" smtClean="0">
                <a:solidFill>
                  <a:srgbClr val="FFFF00"/>
                </a:solidFill>
              </a:rPr>
              <a:t>Luxury of a Hot Shower</a:t>
            </a:r>
            <a:r>
              <a:rPr lang="en-US" sz="3600" dirty="0">
                <a:solidFill>
                  <a:srgbClr val="FFFF00"/>
                </a:solidFill>
              </a:rPr>
              <a:t/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July </a:t>
            </a:r>
            <a:r>
              <a:rPr lang="en-US" sz="2000" dirty="0" smtClean="0">
                <a:solidFill>
                  <a:schemeClr val="bg1"/>
                </a:solidFill>
              </a:rPr>
              <a:t>18-22, 2022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Petroleum Science &amp; Technology Institute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933" y="3117498"/>
            <a:ext cx="4484916" cy="1211087"/>
          </a:xfrm>
          <a:solidFill>
            <a:srgbClr val="000000">
              <a:alpha val="30196"/>
            </a:srgbClr>
          </a:solidFill>
        </p:spPr>
        <p:txBody>
          <a:bodyPr>
            <a:noAutofit/>
          </a:bodyPr>
          <a:lstStyle/>
          <a:p>
            <a:pPr indent="-457200" algn="l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Dr. Jon E. </a:t>
            </a:r>
            <a:r>
              <a:rPr lang="en-US" sz="2400" dirty="0" smtClean="0">
                <a:solidFill>
                  <a:schemeClr val="bg1"/>
                </a:solidFill>
              </a:rPr>
              <a:t>Olson</a:t>
            </a:r>
          </a:p>
          <a:p>
            <a:pPr indent="-457200" algn="l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Professor, Hildebrand </a:t>
            </a:r>
            <a:r>
              <a:rPr lang="en-US" dirty="0">
                <a:solidFill>
                  <a:schemeClr val="bg1"/>
                </a:solidFill>
              </a:rPr>
              <a:t>Department of </a:t>
            </a:r>
            <a:endParaRPr lang="en-US" dirty="0" smtClean="0">
              <a:solidFill>
                <a:schemeClr val="bg1"/>
              </a:solidFill>
            </a:endParaRPr>
          </a:p>
          <a:p>
            <a:pPr indent="-457200" algn="l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Petroleum </a:t>
            </a:r>
            <a:r>
              <a:rPr lang="en-US" dirty="0">
                <a:solidFill>
                  <a:schemeClr val="bg1"/>
                </a:solidFill>
              </a:rPr>
              <a:t>&amp; Geosystems </a:t>
            </a:r>
            <a:r>
              <a:rPr lang="en-US" dirty="0" smtClean="0">
                <a:solidFill>
                  <a:schemeClr val="bg1"/>
                </a:solidFill>
              </a:rPr>
              <a:t>Engineering</a:t>
            </a:r>
          </a:p>
          <a:p>
            <a:pPr indent="-457200" algn="l">
              <a:spcBef>
                <a:spcPts val="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indent="-457200" algn="l"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8198" y="194978"/>
            <a:ext cx="3356760" cy="20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98198" y="2507729"/>
            <a:ext cx="3356760" cy="243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0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6" y="1599254"/>
            <a:ext cx="5773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amount of water in </a:t>
            </a:r>
            <a:r>
              <a:rPr lang="en-US" sz="3200" dirty="0" err="1" smtClean="0"/>
              <a:t>lbs</a:t>
            </a:r>
            <a:r>
              <a:rPr lang="en-US" sz="3200" dirty="0" smtClean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given 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w</a:t>
            </a:r>
            <a:r>
              <a:rPr lang="en-US" sz="3200" dirty="0" smtClean="0"/>
              <a:t>, ∆t, and </a:t>
            </a:r>
            <a:r>
              <a:rPr lang="en-US" sz="3200" dirty="0">
                <a:sym typeface="Symbol" panose="05050102010706020507" pitchFamily="18" charset="2"/>
              </a:rPr>
              <a:t></a:t>
            </a:r>
            <a:r>
              <a:rPr lang="en-US" sz="3200" baseline="-25000" dirty="0">
                <a:sym typeface="Symbol" panose="05050102010706020507" pitchFamily="18" charset="2"/>
              </a:rPr>
              <a:t>w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find volume,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w</a:t>
            </a:r>
            <a:r>
              <a:rPr lang="en-US" sz="3200" dirty="0" smtClean="0"/>
              <a:t>=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03936" y="1565193"/>
            <a:ext cx="1979394" cy="200573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Data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init</a:t>
            </a:r>
            <a:r>
              <a:rPr lang="en-US" sz="1600" dirty="0" smtClean="0"/>
              <a:t>=60</a:t>
            </a:r>
            <a:r>
              <a:rPr lang="en-US" sz="1600" dirty="0" smtClean="0">
                <a:sym typeface="Symbol" panose="05050102010706020507" pitchFamily="18" charset="2"/>
              </a:rPr>
              <a:t>F</a:t>
            </a:r>
            <a:endParaRPr lang="en-US" sz="1600" dirty="0"/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final</a:t>
            </a:r>
            <a:r>
              <a:rPr lang="en-US" sz="1600" dirty="0" smtClean="0"/>
              <a:t>=110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>
                <a:sym typeface="Symbol" panose="05050102010706020507" pitchFamily="18" charset="2"/>
              </a:rPr>
              <a:t>F</a:t>
            </a:r>
            <a:endParaRPr lang="en-US" sz="1600" dirty="0" smtClean="0"/>
          </a:p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=5 gal/min</a:t>
            </a:r>
          </a:p>
          <a:p>
            <a:r>
              <a:rPr lang="en-US" sz="1600" dirty="0" smtClean="0"/>
              <a:t>∆t=20 min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</a:t>
            </a:r>
            <a:r>
              <a:rPr lang="en-US" sz="1600" baseline="-25000" dirty="0" smtClean="0">
                <a:sym typeface="Symbol" panose="05050102010706020507" pitchFamily="18" charset="2"/>
              </a:rPr>
              <a:t>w</a:t>
            </a:r>
            <a:r>
              <a:rPr lang="en-US" sz="1600" dirty="0" smtClean="0">
                <a:sym typeface="Symbol" panose="05050102010706020507" pitchFamily="18" charset="2"/>
              </a:rPr>
              <a:t>=8 </a:t>
            </a:r>
            <a:r>
              <a:rPr lang="en-US" sz="1600" dirty="0" err="1" smtClean="0">
                <a:sym typeface="Symbol" panose="05050102010706020507" pitchFamily="18" charset="2"/>
              </a:rPr>
              <a:t>lb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1600" dirty="0" smtClean="0">
                <a:sym typeface="Symbol" panose="05050102010706020507" pitchFamily="18" charset="2"/>
              </a:rPr>
              <a:t>/gal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251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88696" y="3066333"/>
            <a:ext cx="1979394" cy="200573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Data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init</a:t>
            </a:r>
            <a:r>
              <a:rPr lang="en-US" sz="1600" dirty="0" smtClean="0"/>
              <a:t>=60</a:t>
            </a:r>
            <a:r>
              <a:rPr lang="en-US" sz="1600" dirty="0" smtClean="0">
                <a:sym typeface="Symbol" panose="05050102010706020507" pitchFamily="18" charset="2"/>
              </a:rPr>
              <a:t>F</a:t>
            </a:r>
            <a:endParaRPr lang="en-US" sz="1600" dirty="0"/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final</a:t>
            </a:r>
            <a:r>
              <a:rPr lang="en-US" sz="1600" dirty="0" smtClean="0"/>
              <a:t>=110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>
                <a:sym typeface="Symbol" panose="05050102010706020507" pitchFamily="18" charset="2"/>
              </a:rPr>
              <a:t>F</a:t>
            </a:r>
            <a:endParaRPr lang="en-US" sz="1600" dirty="0" smtClean="0"/>
          </a:p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=5 gal/min</a:t>
            </a:r>
          </a:p>
          <a:p>
            <a:r>
              <a:rPr lang="en-US" sz="1600" dirty="0" smtClean="0"/>
              <a:t>∆t=20 min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</a:t>
            </a:r>
            <a:r>
              <a:rPr lang="en-US" sz="1600" baseline="-25000" dirty="0" smtClean="0">
                <a:sym typeface="Symbol" panose="05050102010706020507" pitchFamily="18" charset="2"/>
              </a:rPr>
              <a:t>w</a:t>
            </a:r>
            <a:r>
              <a:rPr lang="en-US" sz="1600" dirty="0" smtClean="0">
                <a:sym typeface="Symbol" panose="05050102010706020507" pitchFamily="18" charset="2"/>
              </a:rPr>
              <a:t>=8 </a:t>
            </a:r>
            <a:r>
              <a:rPr lang="en-US" sz="1600" dirty="0" err="1" smtClean="0">
                <a:sym typeface="Symbol" panose="05050102010706020507" pitchFamily="18" charset="2"/>
              </a:rPr>
              <a:t>lb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1600" dirty="0" smtClean="0">
                <a:sym typeface="Symbol" panose="05050102010706020507" pitchFamily="18" charset="2"/>
              </a:rPr>
              <a:t>/gal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69966" y="1599254"/>
            <a:ext cx="87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amount of water?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given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, ∆t, and </a:t>
            </a:r>
            <a:r>
              <a:rPr lang="en-US" sz="2800" dirty="0">
                <a:sym typeface="Symbol" panose="05050102010706020507" pitchFamily="18" charset="2"/>
              </a:rPr>
              <a:t></a:t>
            </a:r>
            <a:r>
              <a:rPr lang="en-US" sz="2800" baseline="-25000" dirty="0" smtClean="0">
                <a:sym typeface="Symbol" panose="05050102010706020507" pitchFamily="18" charset="2"/>
              </a:rPr>
              <a:t>w</a:t>
            </a:r>
            <a:r>
              <a:rPr lang="en-US" sz="2800" dirty="0" smtClean="0">
                <a:sym typeface="Symbol" panose="05050102010706020507" pitchFamily="18" charset="2"/>
              </a:rPr>
              <a:t> (rate, time and density)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74764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6" y="1599254"/>
            <a:ext cx="87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amount of water?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given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, ∆t, and </a:t>
            </a:r>
            <a:r>
              <a:rPr lang="en-US" sz="2800" dirty="0">
                <a:sym typeface="Symbol" panose="05050102010706020507" pitchFamily="18" charset="2"/>
              </a:rPr>
              <a:t></a:t>
            </a:r>
            <a:r>
              <a:rPr lang="en-US" sz="2800" baseline="-25000" dirty="0" smtClean="0">
                <a:sym typeface="Symbol" panose="05050102010706020507" pitchFamily="18" charset="2"/>
              </a:rPr>
              <a:t>w</a:t>
            </a:r>
            <a:r>
              <a:rPr lang="en-US" sz="2800" dirty="0" smtClean="0">
                <a:sym typeface="Symbol" panose="05050102010706020507" pitchFamily="18" charset="2"/>
              </a:rPr>
              <a:t> (rate, time and density)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find volume,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=</a:t>
            </a:r>
            <a:r>
              <a:rPr lang="en-US" sz="2800" dirty="0"/>
              <a:t> </a:t>
            </a:r>
            <a:r>
              <a:rPr lang="en-US" sz="2800" dirty="0" smtClean="0"/>
              <a:t>5 gal/min x 20 min=100 gal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64606" y="3137766"/>
            <a:ext cx="1979394" cy="200573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Data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init</a:t>
            </a:r>
            <a:r>
              <a:rPr lang="en-US" sz="1600" dirty="0" smtClean="0"/>
              <a:t>=60</a:t>
            </a:r>
            <a:r>
              <a:rPr lang="en-US" sz="1600" dirty="0" smtClean="0">
                <a:sym typeface="Symbol" panose="05050102010706020507" pitchFamily="18" charset="2"/>
              </a:rPr>
              <a:t>F</a:t>
            </a:r>
            <a:endParaRPr lang="en-US" sz="1600" dirty="0"/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final</a:t>
            </a:r>
            <a:r>
              <a:rPr lang="en-US" sz="1600" dirty="0" smtClean="0"/>
              <a:t>=110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>
                <a:sym typeface="Symbol" panose="05050102010706020507" pitchFamily="18" charset="2"/>
              </a:rPr>
              <a:t>F</a:t>
            </a:r>
            <a:endParaRPr lang="en-US" sz="1600" dirty="0" smtClean="0"/>
          </a:p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=5 gal/min</a:t>
            </a:r>
          </a:p>
          <a:p>
            <a:r>
              <a:rPr lang="en-US" sz="1600" dirty="0" smtClean="0"/>
              <a:t>∆t=20 min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</a:t>
            </a:r>
            <a:r>
              <a:rPr lang="en-US" sz="1600" baseline="-25000" dirty="0" smtClean="0">
                <a:sym typeface="Symbol" panose="05050102010706020507" pitchFamily="18" charset="2"/>
              </a:rPr>
              <a:t>w</a:t>
            </a:r>
            <a:r>
              <a:rPr lang="en-US" sz="1600" dirty="0" smtClean="0">
                <a:sym typeface="Symbol" panose="05050102010706020507" pitchFamily="18" charset="2"/>
              </a:rPr>
              <a:t>=8 </a:t>
            </a:r>
            <a:r>
              <a:rPr lang="en-US" sz="1600" dirty="0" err="1" smtClean="0">
                <a:sym typeface="Symbol" panose="05050102010706020507" pitchFamily="18" charset="2"/>
              </a:rPr>
              <a:t>lb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1600" dirty="0" smtClean="0">
                <a:sym typeface="Symbol" panose="05050102010706020507" pitchFamily="18" charset="2"/>
              </a:rPr>
              <a:t>/gal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4097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6" y="1599254"/>
            <a:ext cx="8743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amount of water?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given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, ∆t, and </a:t>
            </a:r>
            <a:r>
              <a:rPr lang="en-US" sz="2800" dirty="0">
                <a:sym typeface="Symbol" panose="05050102010706020507" pitchFamily="18" charset="2"/>
              </a:rPr>
              <a:t></a:t>
            </a:r>
            <a:r>
              <a:rPr lang="en-US" sz="2800" baseline="-25000" dirty="0">
                <a:sym typeface="Symbol" panose="05050102010706020507" pitchFamily="18" charset="2"/>
              </a:rPr>
              <a:t>w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find volume,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=</a:t>
            </a:r>
            <a:r>
              <a:rPr lang="en-US" sz="2800" dirty="0"/>
              <a:t> </a:t>
            </a:r>
            <a:r>
              <a:rPr lang="en-US" sz="2800" dirty="0" smtClean="0"/>
              <a:t>100 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mass, m</a:t>
            </a:r>
            <a:r>
              <a:rPr lang="en-US" sz="2800" baseline="-25000" dirty="0" smtClean="0"/>
              <a:t>w</a:t>
            </a:r>
            <a:r>
              <a:rPr lang="en-US" sz="2800" dirty="0" smtClean="0"/>
              <a:t> = 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20617" y="1144288"/>
            <a:ext cx="1979394" cy="200573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Data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init</a:t>
            </a:r>
            <a:r>
              <a:rPr lang="en-US" sz="1600" dirty="0" smtClean="0"/>
              <a:t>=60</a:t>
            </a:r>
            <a:r>
              <a:rPr lang="en-US" sz="1600" dirty="0" smtClean="0">
                <a:sym typeface="Symbol" panose="05050102010706020507" pitchFamily="18" charset="2"/>
              </a:rPr>
              <a:t>F</a:t>
            </a:r>
            <a:endParaRPr lang="en-US" sz="1600" dirty="0"/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final</a:t>
            </a:r>
            <a:r>
              <a:rPr lang="en-US" sz="1600" dirty="0" smtClean="0"/>
              <a:t>=110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>
                <a:sym typeface="Symbol" panose="05050102010706020507" pitchFamily="18" charset="2"/>
              </a:rPr>
              <a:t>F</a:t>
            </a:r>
            <a:endParaRPr lang="en-US" sz="1600" dirty="0" smtClean="0"/>
          </a:p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=5 gal/min</a:t>
            </a:r>
          </a:p>
          <a:p>
            <a:r>
              <a:rPr lang="en-US" sz="1600" dirty="0" smtClean="0"/>
              <a:t>∆t=20 min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</a:t>
            </a:r>
            <a:r>
              <a:rPr lang="en-US" sz="1600" baseline="-25000" dirty="0" smtClean="0">
                <a:sym typeface="Symbol" panose="05050102010706020507" pitchFamily="18" charset="2"/>
              </a:rPr>
              <a:t>w</a:t>
            </a:r>
            <a:r>
              <a:rPr lang="en-US" sz="1600" dirty="0" smtClean="0">
                <a:sym typeface="Symbol" panose="05050102010706020507" pitchFamily="18" charset="2"/>
              </a:rPr>
              <a:t>=8 </a:t>
            </a:r>
            <a:r>
              <a:rPr lang="en-US" sz="1600" dirty="0" err="1" smtClean="0">
                <a:sym typeface="Symbol" panose="05050102010706020507" pitchFamily="18" charset="2"/>
              </a:rPr>
              <a:t>lb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1600" dirty="0" smtClean="0">
                <a:sym typeface="Symbol" panose="05050102010706020507" pitchFamily="18" charset="2"/>
              </a:rPr>
              <a:t>/gal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8323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6" y="1599254"/>
            <a:ext cx="8743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amount of water?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given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, ∆t, and </a:t>
            </a:r>
            <a:r>
              <a:rPr lang="en-US" sz="2800" dirty="0">
                <a:sym typeface="Symbol" panose="05050102010706020507" pitchFamily="18" charset="2"/>
              </a:rPr>
              <a:t></a:t>
            </a:r>
            <a:r>
              <a:rPr lang="en-US" sz="2800" baseline="-25000" dirty="0">
                <a:sym typeface="Symbol" panose="05050102010706020507" pitchFamily="18" charset="2"/>
              </a:rPr>
              <a:t>w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find volume,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=</a:t>
            </a:r>
            <a:r>
              <a:rPr lang="en-US" sz="2800" dirty="0"/>
              <a:t> </a:t>
            </a:r>
            <a:r>
              <a:rPr lang="en-US" sz="2800" dirty="0" smtClean="0"/>
              <a:t>100 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mass, m</a:t>
            </a:r>
            <a:r>
              <a:rPr lang="en-US" sz="2800" baseline="-25000" dirty="0" smtClean="0"/>
              <a:t>w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 panose="05050102010706020507" pitchFamily="18" charset="2"/>
              </a:rPr>
              <a:t>volume </a:t>
            </a:r>
            <a:r>
              <a:rPr lang="en-US" sz="2800" dirty="0">
                <a:sym typeface="Symbol" panose="05050102010706020507" pitchFamily="18" charset="2"/>
              </a:rPr>
              <a:t>x </a:t>
            </a:r>
            <a:r>
              <a:rPr lang="en-US" sz="2800" dirty="0" smtClean="0">
                <a:sym typeface="Symbol" panose="05050102010706020507" pitchFamily="18" charset="2"/>
              </a:rPr>
              <a:t>density =</a:t>
            </a:r>
            <a:r>
              <a:rPr lang="en-US" sz="2800" dirty="0"/>
              <a:t>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 x </a:t>
            </a:r>
            <a:r>
              <a:rPr lang="en-US" sz="2800" dirty="0">
                <a:sym typeface="Symbol" panose="05050102010706020507" pitchFamily="18" charset="2"/>
              </a:rPr>
              <a:t></a:t>
            </a:r>
            <a:r>
              <a:rPr lang="en-US" sz="2800" baseline="-25000" dirty="0">
                <a:sym typeface="Symbol" panose="05050102010706020507" pitchFamily="18" charset="2"/>
              </a:rPr>
              <a:t>w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anose="05050102010706020507" pitchFamily="18" charset="2"/>
              </a:rPr>
              <a:t>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98624" y="1144829"/>
            <a:ext cx="1979394" cy="200573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Data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init</a:t>
            </a:r>
            <a:r>
              <a:rPr lang="en-US" sz="1600" dirty="0" smtClean="0"/>
              <a:t>=60</a:t>
            </a:r>
            <a:r>
              <a:rPr lang="en-US" sz="1600" dirty="0" smtClean="0">
                <a:sym typeface="Symbol" panose="05050102010706020507" pitchFamily="18" charset="2"/>
              </a:rPr>
              <a:t>F</a:t>
            </a:r>
            <a:endParaRPr lang="en-US" sz="1600" dirty="0"/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final</a:t>
            </a:r>
            <a:r>
              <a:rPr lang="en-US" sz="1600" dirty="0" smtClean="0"/>
              <a:t>=110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>
                <a:sym typeface="Symbol" panose="05050102010706020507" pitchFamily="18" charset="2"/>
              </a:rPr>
              <a:t>F</a:t>
            </a:r>
            <a:endParaRPr lang="en-US" sz="1600" dirty="0" smtClean="0"/>
          </a:p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=5 gal/min</a:t>
            </a:r>
          </a:p>
          <a:p>
            <a:r>
              <a:rPr lang="en-US" sz="1600" dirty="0" smtClean="0"/>
              <a:t>∆t=20 min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</a:t>
            </a:r>
            <a:r>
              <a:rPr lang="en-US" sz="1600" baseline="-25000" dirty="0" smtClean="0">
                <a:sym typeface="Symbol" panose="05050102010706020507" pitchFamily="18" charset="2"/>
              </a:rPr>
              <a:t>w</a:t>
            </a:r>
            <a:r>
              <a:rPr lang="en-US" sz="1600" dirty="0" smtClean="0">
                <a:sym typeface="Symbol" panose="05050102010706020507" pitchFamily="18" charset="2"/>
              </a:rPr>
              <a:t>=8 </a:t>
            </a:r>
            <a:r>
              <a:rPr lang="en-US" sz="1600" dirty="0" err="1" smtClean="0">
                <a:sym typeface="Symbol" panose="05050102010706020507" pitchFamily="18" charset="2"/>
              </a:rPr>
              <a:t>lb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1600" dirty="0" smtClean="0">
                <a:sym typeface="Symbol" panose="05050102010706020507" pitchFamily="18" charset="2"/>
              </a:rPr>
              <a:t>/gal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822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6" y="1599254"/>
            <a:ext cx="8743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amount of water?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given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, ∆t, and </a:t>
            </a:r>
            <a:r>
              <a:rPr lang="en-US" sz="2800" dirty="0">
                <a:sym typeface="Symbol" panose="05050102010706020507" pitchFamily="18" charset="2"/>
              </a:rPr>
              <a:t></a:t>
            </a:r>
            <a:r>
              <a:rPr lang="en-US" sz="2800" baseline="-25000" dirty="0">
                <a:sym typeface="Symbol" panose="05050102010706020507" pitchFamily="18" charset="2"/>
              </a:rPr>
              <a:t>w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find volume,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=</a:t>
            </a:r>
            <a:r>
              <a:rPr lang="en-US" sz="2800" dirty="0"/>
              <a:t> </a:t>
            </a:r>
            <a:r>
              <a:rPr lang="en-US" sz="2800" dirty="0" smtClean="0"/>
              <a:t>100 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mass, m</a:t>
            </a:r>
            <a:r>
              <a:rPr lang="en-US" sz="2800" baseline="-25000" dirty="0" smtClean="0"/>
              <a:t>w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 panose="05050102010706020507" pitchFamily="18" charset="2"/>
              </a:rPr>
              <a:t>100 gal x 8 </a:t>
            </a:r>
            <a:r>
              <a:rPr lang="en-US" sz="2800" dirty="0" err="1" smtClean="0">
                <a:sym typeface="Symbol" panose="05050102010706020507" pitchFamily="18" charset="2"/>
              </a:rPr>
              <a:t>lb</a:t>
            </a:r>
            <a:r>
              <a:rPr lang="en-US" sz="28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2800" dirty="0" smtClean="0">
                <a:sym typeface="Symbol" panose="05050102010706020507" pitchFamily="18" charset="2"/>
              </a:rPr>
              <a:t>/gal = 800 </a:t>
            </a:r>
            <a:r>
              <a:rPr lang="en-US" sz="2800" dirty="0" err="1" smtClean="0">
                <a:sym typeface="Symbol" panose="05050102010706020507" pitchFamily="18" charset="2"/>
              </a:rPr>
              <a:t>lb</a:t>
            </a:r>
            <a:r>
              <a:rPr lang="en-US" sz="2800" baseline="-25000" dirty="0" err="1">
                <a:sym typeface="Symbol" panose="05050102010706020507" pitchFamily="18" charset="2"/>
              </a:rPr>
              <a:t>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85623" y="1101492"/>
            <a:ext cx="1979394" cy="200573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Data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init</a:t>
            </a:r>
            <a:r>
              <a:rPr lang="en-US" sz="1600" dirty="0" smtClean="0"/>
              <a:t>=60</a:t>
            </a:r>
            <a:r>
              <a:rPr lang="en-US" sz="1600" dirty="0" smtClean="0">
                <a:sym typeface="Symbol" panose="05050102010706020507" pitchFamily="18" charset="2"/>
              </a:rPr>
              <a:t>F</a:t>
            </a:r>
            <a:endParaRPr lang="en-US" sz="1600" dirty="0"/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final</a:t>
            </a:r>
            <a:r>
              <a:rPr lang="en-US" sz="1600" dirty="0" smtClean="0"/>
              <a:t>=110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>
                <a:sym typeface="Symbol" panose="05050102010706020507" pitchFamily="18" charset="2"/>
              </a:rPr>
              <a:t>F</a:t>
            </a:r>
            <a:endParaRPr lang="en-US" sz="1600" dirty="0" smtClean="0"/>
          </a:p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=5 gal/min</a:t>
            </a:r>
          </a:p>
          <a:p>
            <a:r>
              <a:rPr lang="en-US" sz="1600" dirty="0" smtClean="0"/>
              <a:t>∆t=20 min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</a:t>
            </a:r>
            <a:r>
              <a:rPr lang="en-US" sz="1600" baseline="-25000" dirty="0" smtClean="0">
                <a:sym typeface="Symbol" panose="05050102010706020507" pitchFamily="18" charset="2"/>
              </a:rPr>
              <a:t>w</a:t>
            </a:r>
            <a:r>
              <a:rPr lang="en-US" sz="1600" dirty="0" smtClean="0">
                <a:sym typeface="Symbol" panose="05050102010706020507" pitchFamily="18" charset="2"/>
              </a:rPr>
              <a:t>=8 </a:t>
            </a:r>
            <a:r>
              <a:rPr lang="en-US" sz="1600" dirty="0" err="1" smtClean="0">
                <a:sym typeface="Symbol" panose="05050102010706020507" pitchFamily="18" charset="2"/>
              </a:rPr>
              <a:t>lb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1600" dirty="0" smtClean="0">
                <a:sym typeface="Symbol" panose="05050102010706020507" pitchFamily="18" charset="2"/>
              </a:rPr>
              <a:t>/gal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8989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6" y="1599254"/>
            <a:ext cx="87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change in temperature?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∆T =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final</a:t>
            </a:r>
            <a:r>
              <a:rPr lang="en-US" sz="3200" dirty="0" smtClean="0"/>
              <a:t> – </a:t>
            </a:r>
            <a:r>
              <a:rPr lang="en-US" sz="3200" dirty="0" err="1" smtClean="0"/>
              <a:t>T</a:t>
            </a:r>
            <a:r>
              <a:rPr lang="en-US" sz="3200" baseline="-25000" dirty="0" err="1" smtClean="0"/>
              <a:t>init</a:t>
            </a:r>
            <a:r>
              <a:rPr lang="en-US" sz="3200" dirty="0" smtClean="0"/>
              <a:t> = 110</a:t>
            </a:r>
            <a:r>
              <a:rPr lang="en-US" sz="3200" dirty="0" smtClean="0">
                <a:sym typeface="Symbol" panose="05050102010706020507" pitchFamily="18" charset="2"/>
              </a:rPr>
              <a:t></a:t>
            </a:r>
            <a:r>
              <a:rPr lang="en-US" sz="3200" dirty="0">
                <a:sym typeface="Symbol" panose="05050102010706020507" pitchFamily="18" charset="2"/>
              </a:rPr>
              <a:t>F</a:t>
            </a:r>
            <a:r>
              <a:rPr lang="en-US" sz="3200" dirty="0" smtClean="0"/>
              <a:t> – 60</a:t>
            </a:r>
            <a:r>
              <a:rPr lang="en-US" sz="3200" dirty="0" smtClean="0">
                <a:sym typeface="Symbol" panose="05050102010706020507" pitchFamily="18" charset="2"/>
              </a:rPr>
              <a:t></a:t>
            </a:r>
            <a:r>
              <a:rPr lang="en-US" sz="3200" dirty="0">
                <a:sym typeface="Symbol" panose="05050102010706020507" pitchFamily="18" charset="2"/>
              </a:rPr>
              <a:t>F</a:t>
            </a:r>
            <a:r>
              <a:rPr lang="en-US" sz="3200" dirty="0" smtClean="0"/>
              <a:t> = 50</a:t>
            </a:r>
            <a:r>
              <a:rPr lang="en-US" sz="3200" dirty="0" smtClean="0">
                <a:sym typeface="Symbol" panose="05050102010706020507" pitchFamily="18" charset="2"/>
              </a:rPr>
              <a:t>F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6506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249588"/>
            <a:ext cx="7772400" cy="3086100"/>
          </a:xfrm>
        </p:spPr>
        <p:txBody>
          <a:bodyPr/>
          <a:lstStyle/>
          <a:p>
            <a:r>
              <a:rPr lang="en-US" dirty="0" smtClean="0"/>
              <a:t>in words = how many BTU’s to heat 800 </a:t>
            </a:r>
            <a:r>
              <a:rPr lang="en-US" dirty="0" err="1" smtClean="0"/>
              <a:t>lbs</a:t>
            </a:r>
            <a:r>
              <a:rPr lang="en-US" dirty="0" smtClean="0"/>
              <a:t> of water by 50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F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028857"/>
              </p:ext>
            </p:extLst>
          </p:nvPr>
        </p:nvGraphicFramePr>
        <p:xfrm>
          <a:off x="2244566" y="2463032"/>
          <a:ext cx="4776788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3" imgW="2006280" imgH="431640" progId="Equation.3">
                  <p:embed/>
                </p:oleObj>
              </mc:Choice>
              <mc:Fallback>
                <p:oleObj name="Equation" r:id="rId3" imgW="2006280" imgH="431640" progId="Equation.3">
                  <p:embed/>
                  <p:pic>
                    <p:nvPicPr>
                      <p:cNvPr id="6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566" y="2463032"/>
                        <a:ext cx="4776788" cy="10271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429692" y="3558131"/>
            <a:ext cx="4077562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/>
              <a:t>40,000 </a:t>
            </a:r>
            <a:r>
              <a:rPr lang="en-US" sz="3600" dirty="0"/>
              <a:t>BTU </a:t>
            </a:r>
          </a:p>
          <a:p>
            <a:pPr algn="ctr"/>
            <a:r>
              <a:rPr lang="en-US" sz="3600" dirty="0"/>
              <a:t>for a </a:t>
            </a:r>
            <a:r>
              <a:rPr lang="en-US" sz="3600" i="1" dirty="0"/>
              <a:t>hot</a:t>
            </a:r>
            <a:r>
              <a:rPr lang="en-US" sz="3600" dirty="0"/>
              <a:t> shower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420292" y="3207646"/>
            <a:ext cx="1979394" cy="200573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smtClean="0"/>
              <a:t>Data</a:t>
            </a:r>
          </a:p>
          <a:p>
            <a:r>
              <a:rPr lang="en-US" sz="1600" smtClean="0"/>
              <a:t>T</a:t>
            </a:r>
            <a:r>
              <a:rPr lang="en-US" sz="1600" baseline="-25000" smtClean="0"/>
              <a:t>init</a:t>
            </a:r>
            <a:r>
              <a:rPr lang="en-US" sz="1600" smtClean="0"/>
              <a:t>=60</a:t>
            </a:r>
            <a:r>
              <a:rPr lang="en-US" sz="1600" smtClean="0">
                <a:sym typeface="Symbol" panose="05050102010706020507" pitchFamily="18" charset="2"/>
              </a:rPr>
              <a:t>F</a:t>
            </a:r>
            <a:endParaRPr lang="en-US" sz="1600" smtClean="0"/>
          </a:p>
          <a:p>
            <a:r>
              <a:rPr lang="en-US" sz="1600" smtClean="0"/>
              <a:t>T</a:t>
            </a:r>
            <a:r>
              <a:rPr lang="en-US" sz="1600" baseline="-25000" smtClean="0"/>
              <a:t>final</a:t>
            </a:r>
            <a:r>
              <a:rPr lang="en-US" sz="1600" smtClean="0"/>
              <a:t>=110</a:t>
            </a:r>
            <a:r>
              <a:rPr lang="en-US" sz="1600" smtClean="0">
                <a:sym typeface="Symbol" panose="05050102010706020507" pitchFamily="18" charset="2"/>
              </a:rPr>
              <a:t>F</a:t>
            </a:r>
            <a:endParaRPr lang="en-US" sz="1600" smtClean="0"/>
          </a:p>
          <a:p>
            <a:r>
              <a:rPr lang="en-US" sz="1600" smtClean="0"/>
              <a:t>Q</a:t>
            </a:r>
            <a:r>
              <a:rPr lang="en-US" sz="1600" baseline="-25000" smtClean="0"/>
              <a:t>w</a:t>
            </a:r>
            <a:r>
              <a:rPr lang="en-US" sz="1600" smtClean="0"/>
              <a:t>=5 gal/min</a:t>
            </a:r>
          </a:p>
          <a:p>
            <a:r>
              <a:rPr lang="en-US" sz="1600" smtClean="0"/>
              <a:t>∆t=20 min</a:t>
            </a:r>
          </a:p>
          <a:p>
            <a:r>
              <a:rPr lang="en-US" sz="1600" smtClean="0">
                <a:sym typeface="Symbol" panose="05050102010706020507" pitchFamily="18" charset="2"/>
              </a:rPr>
              <a:t></a:t>
            </a:r>
            <a:r>
              <a:rPr lang="en-US" sz="1600" baseline="-25000" smtClean="0">
                <a:sym typeface="Symbol" panose="05050102010706020507" pitchFamily="18" charset="2"/>
              </a:rPr>
              <a:t>w</a:t>
            </a:r>
            <a:r>
              <a:rPr lang="en-US" sz="1600" smtClean="0">
                <a:sym typeface="Symbol" panose="05050102010706020507" pitchFamily="18" charset="2"/>
              </a:rPr>
              <a:t>=8 lb</a:t>
            </a:r>
            <a:r>
              <a:rPr lang="en-US" sz="1600" baseline="-25000" smtClean="0">
                <a:sym typeface="Symbol" panose="05050102010706020507" pitchFamily="18" charset="2"/>
              </a:rPr>
              <a:t>m</a:t>
            </a:r>
            <a:r>
              <a:rPr lang="en-US" sz="1600" smtClean="0">
                <a:sym typeface="Symbol" panose="05050102010706020507" pitchFamily="18" charset="2"/>
              </a:rPr>
              <a:t>/gal</a:t>
            </a:r>
            <a:endParaRPr lang="en-US" sz="160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6919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Calculation</a:t>
            </a:r>
            <a:endParaRPr lang="en-US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533219" y="1145856"/>
            <a:ext cx="4077562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/>
              <a:t>40,000 </a:t>
            </a:r>
            <a:r>
              <a:rPr lang="en-US" sz="3600" dirty="0"/>
              <a:t>BTU </a:t>
            </a:r>
          </a:p>
          <a:p>
            <a:pPr algn="ctr"/>
            <a:r>
              <a:rPr lang="en-US" sz="3600" dirty="0"/>
              <a:t>for a </a:t>
            </a:r>
            <a:r>
              <a:rPr lang="en-US" sz="3600" i="1" dirty="0"/>
              <a:t>hot</a:t>
            </a:r>
            <a:r>
              <a:rPr lang="en-US" sz="3600" dirty="0"/>
              <a:t> shower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50126" y="2616151"/>
            <a:ext cx="6688183" cy="1860055"/>
          </a:xfrm>
        </p:spPr>
        <p:txBody>
          <a:bodyPr/>
          <a:lstStyle/>
          <a:p>
            <a:r>
              <a:rPr lang="en-US" dirty="0" smtClean="0"/>
              <a:t>is that a lot of energy?</a:t>
            </a:r>
          </a:p>
          <a:p>
            <a:r>
              <a:rPr lang="en-US" dirty="0" smtClean="0"/>
              <a:t>let’s see…</a:t>
            </a:r>
          </a:p>
        </p:txBody>
      </p:sp>
    </p:spTree>
    <p:extLst>
      <p:ext uri="{BB962C8B-B14F-4D97-AF65-F5344CB8AC3E}">
        <p14:creationId xmlns:p14="http://schemas.microsoft.com/office/powerpoint/2010/main" val="4089285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Experiment:  Energy =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6464753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WORK is moving a force through a distance</a:t>
            </a:r>
          </a:p>
          <a:p>
            <a:pPr>
              <a:lnSpc>
                <a:spcPct val="90000"/>
              </a:lnSpc>
            </a:pPr>
            <a:r>
              <a:rPr lang="en-US" dirty="0"/>
              <a:t>lifting a weight stores energy</a:t>
            </a:r>
          </a:p>
          <a:p>
            <a:pPr>
              <a:lnSpc>
                <a:spcPct val="90000"/>
              </a:lnSpc>
            </a:pPr>
            <a:r>
              <a:rPr lang="en-US" dirty="0"/>
              <a:t>how much energy can we store by lifting </a:t>
            </a:r>
            <a:r>
              <a:rPr lang="en-US" dirty="0" smtClean="0"/>
              <a:t>a 5 </a:t>
            </a:r>
            <a:r>
              <a:rPr lang="en-US" dirty="0" err="1" smtClean="0"/>
              <a:t>lb</a:t>
            </a:r>
            <a:r>
              <a:rPr lang="en-US" dirty="0" smtClean="0"/>
              <a:t> sack </a:t>
            </a:r>
            <a:r>
              <a:rPr lang="en-US" dirty="0"/>
              <a:t>of potatoes by </a:t>
            </a:r>
            <a:r>
              <a:rPr lang="en-US" dirty="0" smtClean="0"/>
              <a:t>5 </a:t>
            </a:r>
            <a:r>
              <a:rPr lang="en-US" dirty="0" err="1"/>
              <a:t>ft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315653" y="3561896"/>
            <a:ext cx="1654175" cy="1174750"/>
          </a:xfrm>
          <a:prstGeom prst="rect">
            <a:avLst/>
          </a:prstGeom>
          <a:solidFill>
            <a:srgbClr val="FF99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charset="0"/>
              </a:rPr>
              <a:t>5 lb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288541" y="4749346"/>
            <a:ext cx="2681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63250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662667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692989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723310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753631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783952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814274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84459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874916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738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675" y="1160961"/>
            <a:ext cx="71379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Another approach for perspective on energy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 power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62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3656"/>
            <a:ext cx="7772400" cy="547007"/>
          </a:xfrm>
        </p:spPr>
        <p:txBody>
          <a:bodyPr/>
          <a:lstStyle/>
          <a:p>
            <a:r>
              <a:rPr lang="en-US" sz="4000" dirty="0"/>
              <a:t>Experiment:  Energy =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391" y="1224643"/>
            <a:ext cx="6464753" cy="3086100"/>
          </a:xfrm>
        </p:spPr>
        <p:txBody>
          <a:bodyPr/>
          <a:lstStyle/>
          <a:p>
            <a:r>
              <a:rPr lang="en-US" sz="2400" dirty="0" smtClean="0"/>
              <a:t>5 </a:t>
            </a:r>
            <a:r>
              <a:rPr lang="en-US" sz="2400" dirty="0" err="1" smtClean="0"/>
              <a:t>lb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weighs 5 </a:t>
            </a:r>
            <a:r>
              <a:rPr lang="en-US" sz="2400" dirty="0" err="1" smtClean="0"/>
              <a:t>lb</a:t>
            </a:r>
            <a:r>
              <a:rPr lang="en-US" sz="2400" baseline="-25000" dirty="0" err="1" smtClean="0"/>
              <a:t>f</a:t>
            </a:r>
            <a:endParaRPr lang="en-US" sz="2400" baseline="-25000" dirty="0" smtClean="0"/>
          </a:p>
          <a:p>
            <a:r>
              <a:rPr lang="en-US" sz="2400" dirty="0" smtClean="0"/>
              <a:t>Work </a:t>
            </a:r>
            <a:r>
              <a:rPr lang="en-US" sz="2400" dirty="0"/>
              <a:t>= Force x Distance </a:t>
            </a:r>
          </a:p>
          <a:p>
            <a:r>
              <a:rPr lang="en-US" sz="2400" dirty="0" smtClean="0"/>
              <a:t>Work = (5.0 </a:t>
            </a:r>
            <a:r>
              <a:rPr lang="en-US" sz="2400" dirty="0" err="1" smtClean="0"/>
              <a:t>lb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) x (5.0 </a:t>
            </a:r>
            <a:r>
              <a:rPr lang="en-US" sz="2400" dirty="0" err="1" smtClean="0"/>
              <a:t>ft</a:t>
            </a:r>
            <a:r>
              <a:rPr lang="en-US" sz="2400" dirty="0" smtClean="0"/>
              <a:t>) = </a:t>
            </a:r>
            <a:r>
              <a:rPr lang="en-US" sz="2400" b="1" dirty="0" smtClean="0">
                <a:solidFill>
                  <a:srgbClr val="FF0000"/>
                </a:solidFill>
              </a:rPr>
              <a:t>25 </a:t>
            </a:r>
            <a:r>
              <a:rPr lang="en-US" sz="2400" b="1" dirty="0" err="1" smtClean="0">
                <a:solidFill>
                  <a:srgbClr val="FF0000"/>
                </a:solidFill>
              </a:rPr>
              <a:t>ft</a:t>
            </a:r>
            <a:r>
              <a:rPr lang="en-US" sz="24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lb</a:t>
            </a:r>
            <a:r>
              <a:rPr lang="en-US" sz="2400" b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endParaRPr lang="en-US" sz="2400" b="1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u="sng" dirty="0" smtClean="0"/>
              <a:t>SI conversion</a:t>
            </a:r>
          </a:p>
          <a:p>
            <a:r>
              <a:rPr lang="en-US" sz="2400" dirty="0" smtClean="0"/>
              <a:t>5.0 </a:t>
            </a:r>
            <a:r>
              <a:rPr lang="en-US" sz="2400" dirty="0" err="1" smtClean="0"/>
              <a:t>lb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x 0.454 kg/</a:t>
            </a:r>
            <a:r>
              <a:rPr lang="en-US" sz="2400" dirty="0" err="1" smtClean="0"/>
              <a:t>lb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= 2.3 kg</a:t>
            </a:r>
          </a:p>
          <a:p>
            <a:r>
              <a:rPr lang="en-US" sz="2400" dirty="0" smtClean="0"/>
              <a:t>5.0 </a:t>
            </a:r>
            <a:r>
              <a:rPr lang="en-US" sz="2400" dirty="0" err="1" smtClean="0"/>
              <a:t>ft</a:t>
            </a:r>
            <a:r>
              <a:rPr lang="en-US" sz="2400" dirty="0" smtClean="0"/>
              <a:t> x 0.3048m/</a:t>
            </a:r>
            <a:r>
              <a:rPr lang="en-US" sz="2400" dirty="0" err="1" smtClean="0"/>
              <a:t>ft</a:t>
            </a:r>
            <a:r>
              <a:rPr lang="en-US" sz="2400" dirty="0" smtClean="0"/>
              <a:t> = 1.5 m</a:t>
            </a:r>
          </a:p>
          <a:p>
            <a:r>
              <a:rPr lang="en-US" sz="2400" dirty="0" smtClean="0"/>
              <a:t>F = ma = 2.3 kg * 9.8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23 N</a:t>
            </a:r>
          </a:p>
          <a:p>
            <a:r>
              <a:rPr lang="en-US" sz="2400" dirty="0" smtClean="0"/>
              <a:t>Work </a:t>
            </a:r>
            <a:r>
              <a:rPr lang="en-US" sz="2400" dirty="0"/>
              <a:t>= </a:t>
            </a:r>
            <a:r>
              <a:rPr lang="en-US" sz="2400" dirty="0" smtClean="0"/>
              <a:t>(23 </a:t>
            </a:r>
            <a:r>
              <a:rPr lang="en-US" sz="2400" dirty="0"/>
              <a:t>N) x (</a:t>
            </a:r>
            <a:r>
              <a:rPr lang="en-US" sz="2400" dirty="0" smtClean="0"/>
              <a:t>1.5 </a:t>
            </a:r>
            <a:r>
              <a:rPr lang="en-US" sz="2400" dirty="0"/>
              <a:t>m) </a:t>
            </a:r>
            <a:r>
              <a:rPr lang="en-US" sz="2400" dirty="0" smtClean="0"/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34 </a:t>
            </a:r>
            <a:r>
              <a:rPr lang="en-US" sz="2400" b="1" dirty="0">
                <a:solidFill>
                  <a:srgbClr val="FF0000"/>
                </a:solidFill>
              </a:rPr>
              <a:t>J</a:t>
            </a:r>
          </a:p>
          <a:p>
            <a:endParaRPr lang="en-US" sz="2400" dirty="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288541" y="4749346"/>
            <a:ext cx="2681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63250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662667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692989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723310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753631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783952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814274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84459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874916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 flipV="1">
            <a:off x="8254318" y="2184400"/>
            <a:ext cx="0" cy="256494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356475" y="3282950"/>
            <a:ext cx="808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latin typeface="Times New Roman"/>
                <a:cs typeface="Arial" charset="0"/>
              </a:rPr>
              <a:t>5 </a:t>
            </a:r>
            <a:r>
              <a:rPr lang="en-US" sz="2400" dirty="0" err="1">
                <a:latin typeface="Times New Roman"/>
                <a:cs typeface="Arial" charset="0"/>
              </a:rPr>
              <a:t>ft</a:t>
            </a:r>
            <a:endParaRPr lang="en-US" sz="2400" dirty="0">
              <a:latin typeface="Times New Roman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408863" y="1009650"/>
            <a:ext cx="1654175" cy="1174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cs typeface="Arial" charset="0"/>
              </a:rPr>
              <a:t>5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/>
                <a:cs typeface="Arial" charset="0"/>
              </a:rPr>
              <a:t>lb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Times New Roman"/>
                <a:cs typeface="Arial" charset="0"/>
              </a:rPr>
              <a:t>m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effectLst/>
              <a:uLnTx/>
              <a:uFillTx/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12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9" grpId="0" animBg="1"/>
      <p:bldP spid="30" grpId="0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3656"/>
            <a:ext cx="7772400" cy="547007"/>
          </a:xfrm>
        </p:spPr>
        <p:txBody>
          <a:bodyPr/>
          <a:lstStyle/>
          <a:p>
            <a:r>
              <a:rPr lang="en-US" sz="4000" dirty="0"/>
              <a:t>Experiment:  Energy = Work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288541" y="4749346"/>
            <a:ext cx="2681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63250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662667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692989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723310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753631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783952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814274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84459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874916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 flipV="1">
            <a:off x="8254318" y="2184400"/>
            <a:ext cx="0" cy="256494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356475" y="3282950"/>
            <a:ext cx="808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latin typeface="Times New Roman"/>
                <a:cs typeface="Arial" charset="0"/>
              </a:rPr>
              <a:t>5 </a:t>
            </a:r>
            <a:r>
              <a:rPr lang="en-US" sz="2400" dirty="0" err="1">
                <a:latin typeface="Times New Roman"/>
                <a:cs typeface="Arial" charset="0"/>
              </a:rPr>
              <a:t>ft</a:t>
            </a:r>
            <a:endParaRPr lang="en-US" sz="2400" dirty="0">
              <a:latin typeface="Times New Roman"/>
              <a:cs typeface="Arial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408863" y="1009650"/>
            <a:ext cx="1654175" cy="1174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cs typeface="Arial" charset="0"/>
              </a:rPr>
              <a:t>5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/>
                <a:cs typeface="Arial" charset="0"/>
              </a:rPr>
              <a:t>lb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Times New Roman"/>
                <a:cs typeface="Arial" charset="0"/>
              </a:rPr>
              <a:t>m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76643" y="1231108"/>
            <a:ext cx="6464753" cy="18152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smtClean="0"/>
              <a:t>we have stored energy when we lift the weight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how can we “release” the energy?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DROP the potatoes!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1679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Experiment:  Energy =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01" y="1133918"/>
            <a:ext cx="6464753" cy="181525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have stored energy when we lift the weight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how can we “release” the energy?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DROP the potatoes!</a:t>
            </a:r>
          </a:p>
          <a:p>
            <a:endParaRPr lang="en-US" sz="2400" dirty="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288541" y="4749346"/>
            <a:ext cx="2681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63250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662667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692989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723310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753631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V="1">
            <a:off x="7839528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8142741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V="1">
            <a:off x="8445953" y="4749346"/>
            <a:ext cx="220663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8749166" y="4749346"/>
            <a:ext cx="220662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>
            <a:off x="8241713" y="1619794"/>
            <a:ext cx="0" cy="191477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042648" y="2917190"/>
            <a:ext cx="808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latin typeface="Times New Roman"/>
                <a:cs typeface="Arial" charset="0"/>
              </a:rPr>
              <a:t>5 </a:t>
            </a:r>
            <a:r>
              <a:rPr lang="en-US" sz="2400" dirty="0" err="1">
                <a:latin typeface="Times New Roman"/>
                <a:cs typeface="Arial" charset="0"/>
              </a:rPr>
              <a:t>ft</a:t>
            </a:r>
            <a:endParaRPr lang="en-US" sz="2400" dirty="0">
              <a:latin typeface="Times New Roman"/>
              <a:cs typeface="Arial" charset="0"/>
            </a:endParaRP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7385325" y="3534569"/>
            <a:ext cx="1654175" cy="11747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/>
                <a:cs typeface="Arial" charset="0"/>
              </a:rPr>
              <a:t>5 lb</a:t>
            </a: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2082713" y="2730291"/>
            <a:ext cx="3249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sz="2000" u="sng" dirty="0" smtClean="0">
                <a:cs typeface="Arial" charset="0"/>
              </a:rPr>
              <a:t>Convert to BTU’s</a:t>
            </a:r>
          </a:p>
          <a:p>
            <a:pPr defTabSz="914400" fontAlgn="base">
              <a:spcAft>
                <a:spcPct val="0"/>
              </a:spcAft>
            </a:pPr>
            <a:r>
              <a:rPr lang="en-US" sz="2000" dirty="0" smtClean="0">
                <a:cs typeface="Arial" charset="0"/>
              </a:rPr>
              <a:t>1 </a:t>
            </a:r>
            <a:r>
              <a:rPr lang="en-US" sz="2000" dirty="0">
                <a:cs typeface="Arial" charset="0"/>
              </a:rPr>
              <a:t>BTU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= 778 </a:t>
            </a:r>
            <a:r>
              <a:rPr lang="en-US" sz="2000" dirty="0" err="1">
                <a:cs typeface="Arial" charset="0"/>
                <a:sym typeface="Symbol" pitchFamily="18" charset="2"/>
              </a:rPr>
              <a:t>ft</a:t>
            </a:r>
            <a:r>
              <a:rPr lang="en-US" sz="2800" dirty="0" err="1">
                <a:cs typeface="Arial" charset="0"/>
                <a:sym typeface="Symbol" pitchFamily="18" charset="2"/>
              </a:rPr>
              <a:t></a:t>
            </a:r>
            <a:r>
              <a:rPr lang="en-US" sz="2000" dirty="0" err="1" smtClean="0">
                <a:cs typeface="Arial" charset="0"/>
                <a:sym typeface="Symbol" pitchFamily="18" charset="2"/>
              </a:rPr>
              <a:t>lb</a:t>
            </a:r>
            <a:r>
              <a:rPr lang="en-US" sz="2000" baseline="-25000" dirty="0" err="1" smtClean="0">
                <a:cs typeface="Arial" charset="0"/>
                <a:sym typeface="Symbol" pitchFamily="18" charset="2"/>
              </a:rPr>
              <a:t>f</a:t>
            </a:r>
            <a:r>
              <a:rPr lang="en-US" sz="2000" dirty="0" smtClean="0">
                <a:cs typeface="Arial" charset="0"/>
                <a:sym typeface="Symbol" pitchFamily="18" charset="2"/>
              </a:rPr>
              <a:t> </a:t>
            </a:r>
            <a:endParaRPr lang="en-US" sz="2000" dirty="0">
              <a:cs typeface="Arial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88485" y="3534568"/>
                <a:ext cx="4485518" cy="680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𝑙𝑏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𝑐𝑦𝑐𝑙𝑒</m:t>
                          </m:r>
                        </m:den>
                      </m:f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𝐵𝑇𝑈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778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𝑓𝑡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𝑙𝑏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=0.03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𝐵𝑇𝑈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𝑐𝑦𝑐𝑙𝑒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485" y="3534568"/>
                <a:ext cx="4485518" cy="6806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48277" y="4382052"/>
                <a:ext cx="3221288" cy="56874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0.03</m:t>
                        </m:r>
                        <m:r>
                          <a:rPr lang="en-US" sz="24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𝐵𝑇𝑈</m:t>
                        </m:r>
                        <m:r>
                          <a:rPr lang="en-US" sz="24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4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𝑐𝑦𝑐𝑙𝑒</m:t>
                        </m:r>
                      </m:den>
                    </m:f>
                    <m:r>
                      <a:rPr lang="en-US" sz="2400" b="0" i="1" smtClean="0">
                        <a:ln>
                          <a:noFill/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ln>
                      <a:noFill/>
                    </a:ln>
                  </a:rPr>
                  <a:t> 31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𝑐𝑦𝑐𝑙𝑒𝑠</m:t>
                        </m:r>
                      </m:num>
                      <m:den>
                        <m:r>
                          <a:rPr lang="en-US" sz="2400" b="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𝐵𝑇𝑈</m:t>
                        </m:r>
                      </m:den>
                    </m:f>
                  </m:oMath>
                </a14:m>
                <a:endParaRPr lang="en-US" sz="2400" dirty="0">
                  <a:ln>
                    <a:noFill/>
                  </a:ln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277" y="4382052"/>
                <a:ext cx="3221288" cy="568745"/>
              </a:xfrm>
              <a:prstGeom prst="rect">
                <a:avLst/>
              </a:prstGeom>
              <a:blipFill>
                <a:blip r:embed="rId3"/>
                <a:stretch>
                  <a:fillRect t="-2041" b="-6122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828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32" grpId="0" build="p"/>
      <p:bldP spid="4" grpId="0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646" y="777783"/>
            <a:ext cx="77941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Exercise (literally) #2:</a:t>
            </a:r>
          </a:p>
          <a:p>
            <a:pPr marL="685800" marR="0" lvl="0" indent="-6858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groups of 3</a:t>
            </a:r>
          </a:p>
          <a:p>
            <a:pPr marL="685800" marR="0" lvl="0" indent="-6858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lifter, counter, timer</a:t>
            </a:r>
          </a:p>
          <a:p>
            <a:pPr marL="685800" marR="0" lvl="0" indent="-6858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grab a sack of “potatoes”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2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058194" y="3716430"/>
            <a:ext cx="2078084" cy="9359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05" y="457201"/>
            <a:ext cx="8743405" cy="547007"/>
          </a:xfrm>
        </p:spPr>
        <p:txBody>
          <a:bodyPr/>
          <a:lstStyle/>
          <a:p>
            <a:r>
              <a:rPr lang="en-US" sz="3600" dirty="0"/>
              <a:t>Rating your </a:t>
            </a:r>
            <a:r>
              <a:rPr lang="en-US" sz="3600" i="1" dirty="0"/>
              <a:t>human-power </a:t>
            </a:r>
            <a:r>
              <a:rPr lang="en-US" sz="3600" dirty="0"/>
              <a:t>generator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8240"/>
            <a:ext cx="7772400" cy="2558190"/>
          </a:xfrm>
        </p:spPr>
        <p:txBody>
          <a:bodyPr/>
          <a:lstStyle/>
          <a:p>
            <a:r>
              <a:rPr lang="en-US" sz="2400" dirty="0"/>
              <a:t>power = energy/time</a:t>
            </a:r>
          </a:p>
          <a:p>
            <a:r>
              <a:rPr lang="en-US" sz="2400" dirty="0"/>
              <a:t>units</a:t>
            </a:r>
          </a:p>
          <a:p>
            <a:pPr lvl="1"/>
            <a:r>
              <a:rPr lang="en-US" sz="2000" dirty="0"/>
              <a:t>energy </a:t>
            </a:r>
            <a:r>
              <a:rPr lang="en-US" sz="2000" dirty="0">
                <a:sym typeface="Wingdings" pitchFamily="2" charset="2"/>
              </a:rPr>
              <a:t> BTU</a:t>
            </a:r>
          </a:p>
          <a:p>
            <a:pPr lvl="1"/>
            <a:r>
              <a:rPr lang="en-US" sz="2000" dirty="0">
                <a:sym typeface="Wingdings" pitchFamily="2" charset="2"/>
              </a:rPr>
              <a:t>power  BTU/min</a:t>
            </a:r>
          </a:p>
          <a:p>
            <a:r>
              <a:rPr lang="en-US" sz="2400" dirty="0">
                <a:sym typeface="Wingdings" pitchFamily="2" charset="2"/>
              </a:rPr>
              <a:t>how many cycles can you do per minute? 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776547"/>
              </p:ext>
            </p:extLst>
          </p:nvPr>
        </p:nvGraphicFramePr>
        <p:xfrm>
          <a:off x="849313" y="3716338"/>
          <a:ext cx="52085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3" imgW="2336760" imgH="419040" progId="Equation.DSMT4">
                  <p:embed/>
                </p:oleObj>
              </mc:Choice>
              <mc:Fallback>
                <p:oleObj name="Equation" r:id="rId3" imgW="2336760" imgH="419040" progId="Equation.DSMT4">
                  <p:embed/>
                  <p:pic>
                    <p:nvPicPr>
                      <p:cNvPr id="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716338"/>
                        <a:ext cx="5208587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58446" y="3875314"/>
            <a:ext cx="1985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POWER</a:t>
            </a:r>
            <a:endParaRPr lang="en-US" sz="3200" b="1" dirty="0"/>
          </a:p>
        </p:txBody>
      </p:sp>
      <p:sp>
        <p:nvSpPr>
          <p:cNvPr id="7" name="Right Arrow 6"/>
          <p:cNvSpPr/>
          <p:nvPr/>
        </p:nvSpPr>
        <p:spPr>
          <a:xfrm flipH="1">
            <a:off x="6287588" y="3870462"/>
            <a:ext cx="792480" cy="6667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27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57201"/>
            <a:ext cx="8804366" cy="547007"/>
          </a:xfrm>
        </p:spPr>
        <p:txBody>
          <a:bodyPr/>
          <a:lstStyle/>
          <a:p>
            <a:r>
              <a:rPr lang="en-US" sz="3600" dirty="0"/>
              <a:t>How </a:t>
            </a:r>
            <a:r>
              <a:rPr lang="en-US" sz="3600" dirty="0" smtClean="0"/>
              <a:t>long </a:t>
            </a:r>
            <a:r>
              <a:rPr lang="en-US" sz="3600" dirty="0"/>
              <a:t>must our power plant work to supply energy for our shower?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258752"/>
              </p:ext>
            </p:extLst>
          </p:nvPr>
        </p:nvGraphicFramePr>
        <p:xfrm>
          <a:off x="3722662" y="3477881"/>
          <a:ext cx="5264584" cy="97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3" imgW="2603160" imgH="482400" progId="Equation.3">
                  <p:embed/>
                </p:oleObj>
              </mc:Choice>
              <mc:Fallback>
                <p:oleObj name="Equation" r:id="rId3" imgW="2603160" imgH="482400" progId="Equation.3">
                  <p:embed/>
                  <p:pic>
                    <p:nvPicPr>
                      <p:cNvPr id="1433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62" y="3477881"/>
                        <a:ext cx="5264584" cy="9761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381603"/>
              </p:ext>
            </p:extLst>
          </p:nvPr>
        </p:nvGraphicFramePr>
        <p:xfrm>
          <a:off x="182880" y="2385802"/>
          <a:ext cx="2569028" cy="103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8" name="Equation" r:id="rId5" imgW="977760" imgH="393480" progId="Equation.3">
                  <p:embed/>
                </p:oleObj>
              </mc:Choice>
              <mc:Fallback>
                <p:oleObj name="Equation" r:id="rId5" imgW="977760" imgH="393480" progId="Equation.3">
                  <p:embed/>
                  <p:pic>
                    <p:nvPicPr>
                      <p:cNvPr id="1433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" y="2385802"/>
                        <a:ext cx="2569028" cy="1033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291978"/>
              </p:ext>
            </p:extLst>
          </p:nvPr>
        </p:nvGraphicFramePr>
        <p:xfrm>
          <a:off x="4026774" y="1925271"/>
          <a:ext cx="4776905" cy="92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9" name="Equation" r:id="rId7" imgW="1688760" imgH="431640" progId="Equation.3">
                  <p:embed/>
                </p:oleObj>
              </mc:Choice>
              <mc:Fallback>
                <p:oleObj name="Equation" r:id="rId7" imgW="1688760" imgH="431640" progId="Equation.3">
                  <p:embed/>
                  <p:pic>
                    <p:nvPicPr>
                      <p:cNvPr id="143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774" y="1925271"/>
                        <a:ext cx="4776905" cy="9210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7"/>
          <p:cNvSpPr>
            <a:spLocks noChangeArrowheads="1"/>
          </p:cNvSpPr>
          <p:nvPr/>
        </p:nvSpPr>
        <p:spPr bwMode="auto">
          <a:xfrm>
            <a:off x="2933487" y="2517873"/>
            <a:ext cx="661696" cy="7688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675" y="4286161"/>
            <a:ext cx="3544925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Energy needed = 40,000 BTU’s</a:t>
            </a:r>
          </a:p>
          <a:p>
            <a:r>
              <a:rPr lang="en-US" dirty="0" smtClean="0"/>
              <a:t>Power available =1 BTU/min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82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57201"/>
            <a:ext cx="8804366" cy="547007"/>
          </a:xfrm>
        </p:spPr>
        <p:txBody>
          <a:bodyPr/>
          <a:lstStyle/>
          <a:p>
            <a:r>
              <a:rPr lang="en-US" sz="3600" dirty="0"/>
              <a:t>How long must our power plant work to supply energy for our shower?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989174"/>
              </p:ext>
            </p:extLst>
          </p:nvPr>
        </p:nvGraphicFramePr>
        <p:xfrm>
          <a:off x="4355431" y="1938578"/>
          <a:ext cx="3505200" cy="854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3" imgW="1612800" imgH="393480" progId="Equation.3">
                  <p:embed/>
                </p:oleObj>
              </mc:Choice>
              <mc:Fallback>
                <p:oleObj name="Equation" r:id="rId3" imgW="1612800" imgH="393480" progId="Equation.3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431" y="1938578"/>
                        <a:ext cx="3505200" cy="85485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294369"/>
              </p:ext>
            </p:extLst>
          </p:nvPr>
        </p:nvGraphicFramePr>
        <p:xfrm>
          <a:off x="3427664" y="3399029"/>
          <a:ext cx="5644147" cy="94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5" imgW="2565360" imgH="431640" progId="Equation.3">
                  <p:embed/>
                </p:oleObj>
              </mc:Choice>
              <mc:Fallback>
                <p:oleObj name="Equation" r:id="rId5" imgW="2565360" imgH="431640" progId="Equation.3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664" y="3399029"/>
                        <a:ext cx="5644147" cy="94977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279864"/>
              </p:ext>
            </p:extLst>
          </p:nvPr>
        </p:nvGraphicFramePr>
        <p:xfrm>
          <a:off x="56835" y="2366004"/>
          <a:ext cx="2569028" cy="103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7" imgW="977760" imgH="393480" progId="Equation.3">
                  <p:embed/>
                </p:oleObj>
              </mc:Choice>
              <mc:Fallback>
                <p:oleObj name="Equation" r:id="rId7" imgW="977760" imgH="393480" progId="Equation.3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5" y="2366004"/>
                        <a:ext cx="2569028" cy="1033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Arrow 7"/>
          <p:cNvSpPr>
            <a:spLocks noChangeArrowheads="1"/>
          </p:cNvSpPr>
          <p:nvPr/>
        </p:nvSpPr>
        <p:spPr bwMode="auto">
          <a:xfrm>
            <a:off x="2625863" y="2498075"/>
            <a:ext cx="661696" cy="7688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 algn="ctr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07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994" y="0"/>
            <a:ext cx="8959850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Using 1 person to supply energy for our shower?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78175" y="853440"/>
            <a:ext cx="2757488" cy="708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rgbClr val="000000"/>
                </a:solidFill>
                <a:latin typeface="Times New Roman"/>
                <a:cs typeface="Arial" charset="0"/>
              </a:rPr>
              <a:t>28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charset="0"/>
              </a:rPr>
              <a:t> days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60828" y="3819525"/>
            <a:ext cx="6954837" cy="1323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>
                <a:solidFill>
                  <a:srgbClr val="000000"/>
                </a:solidFill>
                <a:latin typeface="Times New Roman"/>
                <a:cs typeface="Arial" charset="0"/>
              </a:rPr>
              <a:t>2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Arial" charset="0"/>
              </a:rPr>
              <a:t>,000 Aggies to provide energy in real time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84150" y="1561465"/>
            <a:ext cx="8959850" cy="240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FFFFFF"/>
                </a:solidFill>
                <a:cs typeface="Arial" charset="0"/>
              </a:rPr>
              <a:t>Modern society demands that energy is delivered in real time, as we need </a:t>
            </a:r>
            <a:r>
              <a:rPr lang="en-US" sz="3200" kern="0" dirty="0" smtClean="0">
                <a:solidFill>
                  <a:srgbClr val="FFFFFF"/>
                </a:solidFill>
                <a:cs typeface="Arial" charset="0"/>
              </a:rPr>
              <a:t>it.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smtClean="0">
                <a:solidFill>
                  <a:srgbClr val="FFFF00"/>
                </a:solidFill>
                <a:cs typeface="Arial" charset="0"/>
              </a:rPr>
              <a:t>How many Aggies to deliver 40,000 BTU’s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 smtClean="0">
                <a:solidFill>
                  <a:srgbClr val="FFFF00"/>
                </a:solidFill>
                <a:cs typeface="Arial" charset="0"/>
              </a:rPr>
              <a:t>in 20 minutes?</a:t>
            </a:r>
            <a:endParaRPr lang="en-US" sz="3200" kern="0" dirty="0">
              <a:solidFill>
                <a:srgbClr val="FFFF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4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a human’s power as fraction/multiple of lawn mower engines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509540" y="2936712"/>
            <a:ext cx="2124919" cy="1635288"/>
            <a:chOff x="3850" y="759"/>
            <a:chExt cx="1697" cy="1400"/>
          </a:xfrm>
        </p:grpSpPr>
        <p:pic>
          <p:nvPicPr>
            <p:cNvPr id="5" name="Picture 11" descr="lawn-mower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0" y="759"/>
              <a:ext cx="1697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3877" y="777"/>
              <a:ext cx="10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4 hp engine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3835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power in common units?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0626"/>
            <a:ext cx="8382000" cy="647273"/>
          </a:xfrm>
        </p:spPr>
        <p:txBody>
          <a:bodyPr/>
          <a:lstStyle/>
          <a:p>
            <a:r>
              <a:rPr lang="en-US" dirty="0"/>
              <a:t>convert to horsepower</a:t>
            </a:r>
          </a:p>
          <a:p>
            <a:endParaRPr lang="en-US" dirty="0"/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6730274" y="1190626"/>
            <a:ext cx="2124919" cy="1635288"/>
            <a:chOff x="3850" y="759"/>
            <a:chExt cx="1697" cy="1400"/>
          </a:xfrm>
        </p:grpSpPr>
        <p:pic>
          <p:nvPicPr>
            <p:cNvPr id="7" name="Picture 11" descr="lawn-mower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0" y="759"/>
              <a:ext cx="1697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877" y="777"/>
              <a:ext cx="10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4 hp engine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r="82611"/>
          <a:stretch/>
        </p:blipFill>
        <p:spPr>
          <a:xfrm>
            <a:off x="436738" y="2210218"/>
            <a:ext cx="1461505" cy="123139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91075" y="3411715"/>
            <a:ext cx="257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/>
              <a:t>1 BTU </a:t>
            </a:r>
            <a:r>
              <a:rPr lang="en-US" altLang="en-US" sz="2400" dirty="0">
                <a:sym typeface="Symbol" panose="05050102010706020507" pitchFamily="18" charset="2"/>
              </a:rPr>
              <a:t>= 778 </a:t>
            </a:r>
            <a:r>
              <a:rPr lang="en-US" altLang="en-US" sz="2400" dirty="0" err="1">
                <a:sym typeface="Symbol" panose="05050102010706020507" pitchFamily="18" charset="2"/>
              </a:rPr>
              <a:t>ft-lb</a:t>
            </a:r>
            <a:r>
              <a:rPr lang="en-US" altLang="en-US" sz="2400" baseline="-25000" dirty="0" err="1">
                <a:sym typeface="Symbol" panose="05050102010706020507" pitchFamily="18" charset="2"/>
              </a:rPr>
              <a:t>f</a:t>
            </a:r>
            <a:endParaRPr lang="en-US" altLang="en-US" sz="2400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524737" y="3898523"/>
            <a:ext cx="254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1 </a:t>
            </a:r>
            <a:r>
              <a:rPr lang="en-US" altLang="en-US" sz="2400" dirty="0" err="1" smtClean="0"/>
              <a:t>hp</a:t>
            </a:r>
            <a:r>
              <a:rPr lang="en-US" altLang="en-US" sz="2400" dirty="0" smtClean="0"/>
              <a:t> = 550 </a:t>
            </a:r>
            <a:r>
              <a:rPr lang="en-US" altLang="en-US" sz="2400" dirty="0" err="1" smtClean="0">
                <a:sym typeface="Symbol" panose="05050102010706020507" pitchFamily="18" charset="2"/>
              </a:rPr>
              <a:t>ft-lb</a:t>
            </a:r>
            <a:r>
              <a:rPr lang="en-US" altLang="en-US" sz="2400" baseline="-25000" dirty="0" err="1" smtClean="0">
                <a:sym typeface="Symbol" panose="05050102010706020507" pitchFamily="18" charset="2"/>
              </a:rPr>
              <a:t>f</a:t>
            </a:r>
            <a:r>
              <a:rPr lang="en-US" altLang="en-US" sz="2400" dirty="0" smtClean="0">
                <a:sym typeface="Symbol" panose="05050102010706020507" pitchFamily="18" charset="2"/>
              </a:rPr>
              <a:t>/s</a:t>
            </a:r>
            <a:endParaRPr lang="en-US" altLang="en-US" sz="24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6570230" y="2950050"/>
            <a:ext cx="297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Unit conversions</a:t>
            </a:r>
            <a:endParaRPr lang="en-U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876507" y="2564304"/>
            <a:ext cx="139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= ? </a:t>
            </a:r>
            <a:r>
              <a:rPr lang="en-US" sz="2800" dirty="0" err="1" smtClean="0">
                <a:solidFill>
                  <a:srgbClr val="FF0000"/>
                </a:solidFill>
              </a:rPr>
              <a:t>hp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1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52400" y="541538"/>
            <a:ext cx="8839200" cy="7745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D3481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How do we use our energy?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371600"/>
            <a:ext cx="4914900" cy="20748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take a hot shower?</a:t>
            </a:r>
          </a:p>
          <a:p>
            <a:r>
              <a:rPr lang="en-US" sz="2800" dirty="0" smtClean="0"/>
              <a:t>dry your hair?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086600" y="3429000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from the movie Transformers</a:t>
            </a:r>
          </a:p>
        </p:txBody>
      </p:sp>
      <p:pic>
        <p:nvPicPr>
          <p:cNvPr id="13" name="Picture 5" descr="showerhea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76975" y="1316038"/>
            <a:ext cx="27146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66687" y="2513013"/>
            <a:ext cx="54959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</a:rPr>
              <a:t>Energy on Demand =  			Luxurious Living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49830" y="4058663"/>
            <a:ext cx="2769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Exercise #1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38338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power in common units?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horsepower</a:t>
            </a:r>
          </a:p>
          <a:p>
            <a:endParaRPr lang="en-US" dirty="0"/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6730274" y="1190626"/>
            <a:ext cx="2124919" cy="1635288"/>
            <a:chOff x="3850" y="759"/>
            <a:chExt cx="1697" cy="1400"/>
          </a:xfrm>
        </p:grpSpPr>
        <p:pic>
          <p:nvPicPr>
            <p:cNvPr id="7" name="Picture 11" descr="lawn-mower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0" y="759"/>
              <a:ext cx="1697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877" y="777"/>
              <a:ext cx="10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4 hp engine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33004" y="4130096"/>
            <a:ext cx="7966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depend on our machines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machines require fuel/power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2096"/>
          <a:stretch/>
        </p:blipFill>
        <p:spPr>
          <a:xfrm>
            <a:off x="7040343" y="2859927"/>
            <a:ext cx="1504779" cy="12313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41124" r="46914"/>
          <a:stretch/>
        </p:blipFill>
        <p:spPr>
          <a:xfrm>
            <a:off x="5952585" y="2859927"/>
            <a:ext cx="1005385" cy="12313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52896" r="18363"/>
          <a:stretch/>
        </p:blipFill>
        <p:spPr>
          <a:xfrm>
            <a:off x="3516573" y="2859927"/>
            <a:ext cx="2415654" cy="12313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17038" r="58984"/>
          <a:stretch/>
        </p:blipFill>
        <p:spPr>
          <a:xfrm>
            <a:off x="1555843" y="2864690"/>
            <a:ext cx="2015321" cy="12313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r="82827"/>
          <a:stretch/>
        </p:blipFill>
        <p:spPr>
          <a:xfrm>
            <a:off x="151262" y="2862308"/>
            <a:ext cx="1443364" cy="123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772400" cy="2259873"/>
          </a:xfrm>
        </p:spPr>
        <p:txBody>
          <a:bodyPr/>
          <a:lstStyle/>
          <a:p>
            <a:r>
              <a:rPr lang="en-US" dirty="0" smtClean="0"/>
              <a:t>Perspective on consumption and emissions…</a:t>
            </a:r>
            <a:endParaRPr lang="en-US" dirty="0"/>
          </a:p>
        </p:txBody>
      </p:sp>
      <p:sp>
        <p:nvSpPr>
          <p:cNvPr id="4" name="TextBox 3">
            <a:hlinkClick r:id="rId2" action="ppaction://hlinkfile"/>
          </p:cNvPr>
          <p:cNvSpPr txBox="1"/>
          <p:nvPr/>
        </p:nvSpPr>
        <p:spPr>
          <a:xfrm>
            <a:off x="1922015" y="2911482"/>
            <a:ext cx="5299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hlinkClick r:id="rId2" action="ppaction://hlinkfile"/>
              </a:rPr>
              <a:t>Potato Power Video (4.5 min</a:t>
            </a:r>
            <a:r>
              <a:rPr lang="en-US" sz="2400" i="1" dirty="0" smtClean="0">
                <a:hlinkClick r:id="rId2" action="ppaction://hlinkfile"/>
              </a:rPr>
              <a:t>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004905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2278"/>
            <a:ext cx="8634896" cy="39114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energy equivalent to work, work = force * distance</a:t>
            </a:r>
          </a:p>
          <a:p>
            <a:r>
              <a:rPr lang="en-US" dirty="0" smtClean="0"/>
              <a:t>lots of unit conversions! </a:t>
            </a:r>
          </a:p>
          <a:p>
            <a:pPr lvl="1"/>
            <a:r>
              <a:rPr lang="en-US" dirty="0" smtClean="0"/>
              <a:t>energy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BTU, </a:t>
            </a:r>
            <a:r>
              <a:rPr lang="en-US" dirty="0" err="1" smtClean="0"/>
              <a:t>ft</a:t>
            </a:r>
            <a:r>
              <a:rPr lang="en-US" dirty="0" err="1" smtClean="0">
                <a:sym typeface="Symbol" panose="05050102010706020507" pitchFamily="18" charset="2"/>
              </a:rPr>
              <a:t>lb</a:t>
            </a:r>
            <a:r>
              <a:rPr lang="en-US" baseline="-25000" dirty="0" err="1" smtClean="0"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, J,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power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Symbol" panose="05050102010706020507" pitchFamily="18" charset="2"/>
              </a:rPr>
              <a:t>hp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smtClean="0">
                <a:sym typeface="Symbol" panose="05050102010706020507" pitchFamily="18" charset="2"/>
              </a:rPr>
              <a:t>W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we take our lifestyle for granted, often unaware</a:t>
            </a:r>
          </a:p>
          <a:p>
            <a:r>
              <a:rPr lang="en-US" dirty="0" smtClean="0">
                <a:sym typeface="Symbol" panose="05050102010706020507" pitchFamily="18" charset="2"/>
              </a:rPr>
              <a:t>modern society and our standard of living depend heavily on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energy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machines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ingenuity of engineers &amp; scientists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656" y="5715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 Longhorn’s Hot Shower:</a:t>
            </a:r>
            <a:br>
              <a:rPr lang="en-US" sz="3200" dirty="0" smtClean="0"/>
            </a:b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step = collect all the data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633491"/>
            <a:ext cx="8534400" cy="35100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Austin tap water temperature, 60</a:t>
            </a:r>
            <a:r>
              <a:rPr lang="en-US" sz="2800" dirty="0" smtClean="0">
                <a:sym typeface="Symbol" pitchFamily="18" charset="2"/>
              </a:rPr>
              <a:t>F</a:t>
            </a:r>
          </a:p>
          <a:p>
            <a:r>
              <a:rPr lang="en-US" sz="2800" dirty="0" smtClean="0">
                <a:sym typeface="Symbol" pitchFamily="18" charset="2"/>
              </a:rPr>
              <a:t>hot water, 110F</a:t>
            </a:r>
          </a:p>
          <a:p>
            <a:r>
              <a:rPr lang="en-US" sz="2800" dirty="0" smtClean="0">
                <a:sym typeface="Symbol" pitchFamily="18" charset="2"/>
              </a:rPr>
              <a:t>shower head rate, 5 gallons/minute</a:t>
            </a:r>
          </a:p>
          <a:p>
            <a:r>
              <a:rPr lang="en-US" sz="2800" dirty="0" smtClean="0">
                <a:sym typeface="Symbol" pitchFamily="18" charset="2"/>
              </a:rPr>
              <a:t>average college student’s shower time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20 minutes (?!)</a:t>
            </a:r>
          </a:p>
          <a:p>
            <a:r>
              <a:rPr lang="en-US" sz="2800" dirty="0" smtClean="0">
                <a:sym typeface="Symbol" pitchFamily="18" charset="2"/>
              </a:rPr>
              <a:t>how much energy to keep a Longhorn clean??</a:t>
            </a:r>
          </a:p>
        </p:txBody>
      </p:sp>
    </p:spTree>
    <p:extLst>
      <p:ext uri="{BB962C8B-B14F-4D97-AF65-F5344CB8AC3E}">
        <p14:creationId xmlns:p14="http://schemas.microsoft.com/office/powerpoint/2010/main" val="3800002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1" y="917121"/>
            <a:ext cx="71379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Solve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energy (in BTU’s)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 heat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water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for 20 minute shower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4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Given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5900"/>
            <a:ext cx="3720737" cy="30861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init</a:t>
            </a:r>
            <a:r>
              <a:rPr lang="en-US" dirty="0" smtClean="0"/>
              <a:t>=60</a:t>
            </a:r>
            <a:r>
              <a:rPr lang="en-US" dirty="0" smtClean="0">
                <a:sym typeface="Symbol" panose="05050102010706020507" pitchFamily="18" charset="2"/>
              </a:rPr>
              <a:t>F</a:t>
            </a:r>
            <a:endParaRPr lang="en-US" dirty="0"/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final</a:t>
            </a:r>
            <a:r>
              <a:rPr lang="en-US" dirty="0" smtClean="0"/>
              <a:t>=110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F</a:t>
            </a:r>
            <a:endParaRPr lang="en-US" dirty="0" smtClean="0"/>
          </a:p>
          <a:p>
            <a:r>
              <a:rPr lang="en-US" dirty="0" err="1" smtClean="0"/>
              <a:t>Q</a:t>
            </a:r>
            <a:r>
              <a:rPr lang="en-US" baseline="-25000" dirty="0" err="1" smtClean="0"/>
              <a:t>w</a:t>
            </a:r>
            <a:r>
              <a:rPr lang="en-US" dirty="0" smtClean="0"/>
              <a:t>=5 gal/min</a:t>
            </a:r>
          </a:p>
          <a:p>
            <a:r>
              <a:rPr lang="en-US" dirty="0" smtClean="0"/>
              <a:t>∆t=20 min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</a:t>
            </a:r>
            <a:r>
              <a:rPr lang="en-US" baseline="-25000" dirty="0" smtClean="0">
                <a:sym typeface="Symbol" panose="05050102010706020507" pitchFamily="18" charset="2"/>
              </a:rPr>
              <a:t>w</a:t>
            </a:r>
            <a:r>
              <a:rPr lang="en-US" dirty="0" smtClean="0">
                <a:sym typeface="Symbol" panose="05050102010706020507" pitchFamily="18" charset="2"/>
              </a:rPr>
              <a:t>=8 </a:t>
            </a:r>
            <a:r>
              <a:rPr lang="en-US" dirty="0" err="1" smtClean="0">
                <a:sym typeface="Symbol" panose="05050102010706020507" pitchFamily="18" charset="2"/>
              </a:rPr>
              <a:t>lb</a:t>
            </a:r>
            <a:r>
              <a:rPr lang="en-US" baseline="-25000" dirty="0" err="1" smtClean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>/gal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3846" y="1485900"/>
            <a:ext cx="3720737" cy="30861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“Physics”</a:t>
            </a:r>
          </a:p>
          <a:p>
            <a:r>
              <a:rPr lang="en-US" dirty="0" smtClean="0"/>
              <a:t>1 BTU heats 1 </a:t>
            </a:r>
            <a:r>
              <a:rPr lang="en-US" dirty="0" err="1" smtClean="0"/>
              <a:t>lb</a:t>
            </a:r>
            <a:r>
              <a:rPr lang="en-US" dirty="0" smtClean="0"/>
              <a:t> water by 1</a:t>
            </a:r>
            <a:r>
              <a:rPr lang="en-US" dirty="0" smtClean="0">
                <a:sym typeface="Symbol" panose="05050102010706020507" pitchFamily="18" charset="2"/>
              </a:rPr>
              <a:t></a:t>
            </a:r>
            <a:r>
              <a:rPr lang="en-US" dirty="0">
                <a:sym typeface="Symbol" panose="05050102010706020507" pitchFamily="18" charset="2"/>
              </a:rPr>
              <a:t>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58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96092" y="1860476"/>
            <a:ext cx="49432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final answer, units?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BTU (energy)</a:t>
            </a:r>
          </a:p>
          <a:p>
            <a:r>
              <a:rPr lang="en-US" sz="2800" dirty="0" smtClean="0"/>
              <a:t>amount of water, units?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lbs</a:t>
            </a:r>
            <a:r>
              <a:rPr lang="en-US" sz="2800" dirty="0" smtClean="0"/>
              <a:t> (mass)</a:t>
            </a:r>
          </a:p>
          <a:p>
            <a:r>
              <a:rPr lang="en-US" sz="2800" dirty="0" smtClean="0"/>
              <a:t>change in temperature, units?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°F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4285" r="17341"/>
          <a:stretch/>
        </p:blipFill>
        <p:spPr>
          <a:xfrm>
            <a:off x="7378889" y="2576015"/>
            <a:ext cx="1355678" cy="1028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28847" y="2042615"/>
            <a:ext cx="1455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“Physics”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537603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96092" y="1860476"/>
            <a:ext cx="49432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final answer, units?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BTU (energy)</a:t>
            </a:r>
          </a:p>
          <a:p>
            <a:r>
              <a:rPr lang="en-US" sz="2800" dirty="0" smtClean="0"/>
              <a:t>amount of water, units?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lbs</a:t>
            </a:r>
            <a:r>
              <a:rPr lang="en-US" sz="2800" dirty="0" smtClean="0"/>
              <a:t> (mass)</a:t>
            </a:r>
          </a:p>
          <a:p>
            <a:r>
              <a:rPr lang="en-US" sz="2800" dirty="0" smtClean="0"/>
              <a:t>change in temperature, units?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°F </a:t>
            </a:r>
          </a:p>
          <a:p>
            <a:r>
              <a:rPr lang="en-US" sz="2800" dirty="0" smtClean="0"/>
              <a:t>“physics” </a:t>
            </a:r>
            <a:r>
              <a:rPr lang="en-US" sz="2800" dirty="0" smtClean="0">
                <a:sym typeface="Wingdings" panose="05000000000000000000" pitchFamily="2" charset="2"/>
              </a:rPr>
              <a:t></a:t>
            </a:r>
            <a:endParaRPr lang="en-US" sz="2800" dirty="0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36536"/>
              </p:ext>
            </p:extLst>
          </p:nvPr>
        </p:nvGraphicFramePr>
        <p:xfrm>
          <a:off x="2491073" y="4377337"/>
          <a:ext cx="917340" cy="673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3" imgW="520560" imgH="393480" progId="Equation.3">
                  <p:embed/>
                </p:oleObj>
              </mc:Choice>
              <mc:Fallback>
                <p:oleObj name="Equation" r:id="rId3" imgW="520560" imgH="393480" progId="Equation.3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073" y="4377337"/>
                        <a:ext cx="917340" cy="67392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2042" y="22795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BTU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2042" y="3135768"/>
            <a:ext cx="64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lbs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2041" y="3992036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°F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364495" y="312256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382392" y="3397378"/>
            <a:ext cx="18851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30904" y="3384174"/>
            <a:ext cx="10574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353458" y="4450415"/>
                <a:ext cx="220771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𝐵𝑇𝑈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∙℉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458" y="4450415"/>
                <a:ext cx="2207719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018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455 -0.12469 L 0.49791 -0.11883 L 0.67326 -0.03889 L 0.80468 0.11543 " pathEditMode="relative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41 0.00463 L 0.27934 0.0071 L 0.39392 -0.01821 L 0.41944 -0.11636 L 0.36597 -0.1858 L 0.35833 -0.26605 L 0.44705 -0.25556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32" y="-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27 -0.00679 L 0.16667 -0.06543 L 0.28004 -0.09043 L 0.41129 -0.09506 L 0.52153 -0.07407 L 0.51997 -0.04135 " pathEditMode="relative" rAng="0" ptsTypes="AAAA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0" y="-4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36 -0.00339 L 0.1375 -0.0108 L 0.37952 0.01173 L 0.51702 -0.05555 L 0.5948 -0.0929 L 0.59671 -0.20062 " pathEditMode="relative" rAng="0" ptsTypes="AAAA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53" y="-9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" y="457201"/>
            <a:ext cx="8865325" cy="547007"/>
          </a:xfrm>
        </p:spPr>
        <p:txBody>
          <a:bodyPr/>
          <a:lstStyle/>
          <a:p>
            <a:r>
              <a:rPr lang="en-US" sz="3600" dirty="0" smtClean="0">
                <a:solidFill>
                  <a:srgbClr val="BF4900"/>
                </a:solidFill>
              </a:rPr>
              <a:t>Next: Approach to solve energy needed to heat water for shower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9966" y="1599254"/>
            <a:ext cx="57737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amount of water in </a:t>
            </a:r>
            <a:r>
              <a:rPr lang="en-US" sz="3200" dirty="0" err="1" smtClean="0"/>
              <a:t>lbs</a:t>
            </a:r>
            <a:r>
              <a:rPr lang="en-US" sz="3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change in temp in </a:t>
            </a:r>
            <a:r>
              <a:rPr lang="en-US" sz="3200" dirty="0" err="1" smtClean="0"/>
              <a:t>degF</a:t>
            </a:r>
            <a:r>
              <a:rPr lang="en-US" sz="3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BTU’s needed…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103936" y="1565193"/>
            <a:ext cx="1979394" cy="2005734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Data</a:t>
            </a:r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init</a:t>
            </a:r>
            <a:r>
              <a:rPr lang="en-US" sz="1600" dirty="0" smtClean="0"/>
              <a:t>=60</a:t>
            </a:r>
            <a:r>
              <a:rPr lang="en-US" sz="1600" dirty="0" smtClean="0">
                <a:sym typeface="Symbol" panose="05050102010706020507" pitchFamily="18" charset="2"/>
              </a:rPr>
              <a:t>F</a:t>
            </a:r>
            <a:endParaRPr lang="en-US" sz="1600" dirty="0"/>
          </a:p>
          <a:p>
            <a:r>
              <a:rPr lang="en-US" sz="1600" dirty="0" err="1" smtClean="0"/>
              <a:t>T</a:t>
            </a:r>
            <a:r>
              <a:rPr lang="en-US" sz="1600" baseline="-25000" dirty="0" err="1" smtClean="0"/>
              <a:t>final</a:t>
            </a:r>
            <a:r>
              <a:rPr lang="en-US" sz="1600" dirty="0" smtClean="0"/>
              <a:t>=110</a:t>
            </a:r>
            <a:r>
              <a:rPr lang="en-US" sz="1600" dirty="0" smtClean="0">
                <a:sym typeface="Symbol" panose="05050102010706020507" pitchFamily="18" charset="2"/>
              </a:rPr>
              <a:t></a:t>
            </a:r>
            <a:r>
              <a:rPr lang="en-US" sz="1600" dirty="0">
                <a:sym typeface="Symbol" panose="05050102010706020507" pitchFamily="18" charset="2"/>
              </a:rPr>
              <a:t>F</a:t>
            </a:r>
            <a:endParaRPr lang="en-US" sz="1600" dirty="0" smtClean="0"/>
          </a:p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w</a:t>
            </a:r>
            <a:r>
              <a:rPr lang="en-US" sz="1600" dirty="0" smtClean="0"/>
              <a:t>=5 gal/min</a:t>
            </a:r>
          </a:p>
          <a:p>
            <a:r>
              <a:rPr lang="en-US" sz="1600" dirty="0" smtClean="0"/>
              <a:t>∆t=20 min</a:t>
            </a:r>
          </a:p>
          <a:p>
            <a:r>
              <a:rPr lang="en-US" sz="1600" dirty="0" smtClean="0">
                <a:sym typeface="Symbol" panose="05050102010706020507" pitchFamily="18" charset="2"/>
              </a:rPr>
              <a:t></a:t>
            </a:r>
            <a:r>
              <a:rPr lang="en-US" sz="1600" baseline="-25000" dirty="0" smtClean="0">
                <a:sym typeface="Symbol" panose="05050102010706020507" pitchFamily="18" charset="2"/>
              </a:rPr>
              <a:t>w</a:t>
            </a:r>
            <a:r>
              <a:rPr lang="en-US" sz="1600" dirty="0" smtClean="0">
                <a:sym typeface="Symbol" panose="05050102010706020507" pitchFamily="18" charset="2"/>
              </a:rPr>
              <a:t>=8 </a:t>
            </a:r>
            <a:r>
              <a:rPr lang="en-US" sz="1600" dirty="0" err="1" smtClean="0">
                <a:sym typeface="Symbol" panose="05050102010706020507" pitchFamily="18" charset="2"/>
              </a:rPr>
              <a:t>lb</a:t>
            </a:r>
            <a:r>
              <a:rPr lang="en-US" sz="1600" baseline="-25000" dirty="0" err="1" smtClean="0">
                <a:sym typeface="Symbol" panose="05050102010706020507" pitchFamily="18" charset="2"/>
              </a:rPr>
              <a:t>m</a:t>
            </a:r>
            <a:r>
              <a:rPr lang="en-US" sz="1600" dirty="0" smtClean="0">
                <a:sym typeface="Symbol" panose="05050102010706020507" pitchFamily="18" charset="2"/>
              </a:rPr>
              <a:t>/gal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4006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2_CSE_Template">
  <a:themeElements>
    <a:clrScheme name="UT RGB PALETTE">
      <a:dk1>
        <a:srgbClr val="382F2D"/>
      </a:dk1>
      <a:lt1>
        <a:srgbClr val="FFFFFF"/>
      </a:lt1>
      <a:dk2>
        <a:srgbClr val="000000"/>
      </a:dk2>
      <a:lt2>
        <a:srgbClr val="FFFFFF"/>
      </a:lt2>
      <a:accent1>
        <a:srgbClr val="005E86"/>
      </a:accent1>
      <a:accent2>
        <a:srgbClr val="BF5700"/>
      </a:accent2>
      <a:accent3>
        <a:srgbClr val="005E86"/>
      </a:accent3>
      <a:accent4>
        <a:srgbClr val="43695B"/>
      </a:accent4>
      <a:accent5>
        <a:srgbClr val="F2A900"/>
      </a:accent5>
      <a:accent6>
        <a:srgbClr val="333F48"/>
      </a:accent6>
      <a:hlink>
        <a:srgbClr val="005E86"/>
      </a:hlink>
      <a:folHlink>
        <a:srgbClr val="333F4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PGE PPT Presentation">
  <a:themeElements>
    <a:clrScheme name="Custom 5">
      <a:dk1>
        <a:srgbClr val="000000"/>
      </a:dk1>
      <a:lt1>
        <a:srgbClr val="FFFFFF"/>
      </a:lt1>
      <a:dk2>
        <a:srgbClr val="3A3E40"/>
      </a:dk2>
      <a:lt2>
        <a:srgbClr val="595A5B"/>
      </a:lt2>
      <a:accent1>
        <a:srgbClr val="F2A900"/>
      </a:accent1>
      <a:accent2>
        <a:srgbClr val="BF5700"/>
      </a:accent2>
      <a:accent3>
        <a:srgbClr val="005E86"/>
      </a:accent3>
      <a:accent4>
        <a:srgbClr val="43695B"/>
      </a:accent4>
      <a:accent5>
        <a:srgbClr val="333F48"/>
      </a:accent5>
      <a:accent6>
        <a:srgbClr val="C1B688"/>
      </a:accent6>
      <a:hlink>
        <a:srgbClr val="003E5C"/>
      </a:hlink>
      <a:folHlink>
        <a:srgbClr val="787A7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6125</TotalTime>
  <Words>1232</Words>
  <Application>Microsoft Office PowerPoint</Application>
  <PresentationFormat>On-screen Show (16:9)</PresentationFormat>
  <Paragraphs>222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ＭＳ Ｐゴシック</vt:lpstr>
      <vt:lpstr>Arial</vt:lpstr>
      <vt:lpstr>Calibri</vt:lpstr>
      <vt:lpstr>Cambria Math</vt:lpstr>
      <vt:lpstr>Century Gothic</vt:lpstr>
      <vt:lpstr>Lucida Grande</vt:lpstr>
      <vt:lpstr>Symbol</vt:lpstr>
      <vt:lpstr>Times New Roman</vt:lpstr>
      <vt:lpstr>Wingdings</vt:lpstr>
      <vt:lpstr>2_CSE_Template</vt:lpstr>
      <vt:lpstr>1_PGE PPT Presentation</vt:lpstr>
      <vt:lpstr>Equation</vt:lpstr>
      <vt:lpstr>The Luxury of a Hot Shower July 18-22, 2022 Petroleum Science &amp; Technology Institute </vt:lpstr>
      <vt:lpstr>PowerPoint Presentation</vt:lpstr>
      <vt:lpstr>PowerPoint Presentation</vt:lpstr>
      <vt:lpstr>A Longhorn’s Hot Shower: 1st step = collect all the data</vt:lpstr>
      <vt:lpstr>PowerPoint Presentation</vt:lpstr>
      <vt:lpstr>Relevant Given Information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Next: Approach to solve energy needed to heat water for shower</vt:lpstr>
      <vt:lpstr>Final Calculation</vt:lpstr>
      <vt:lpstr>Final Calculation</vt:lpstr>
      <vt:lpstr>Experiment:  Energy = Work</vt:lpstr>
      <vt:lpstr>Experiment:  Energy = Work</vt:lpstr>
      <vt:lpstr>Experiment:  Energy = Work</vt:lpstr>
      <vt:lpstr>Experiment:  Energy = Work</vt:lpstr>
      <vt:lpstr>PowerPoint Presentation</vt:lpstr>
      <vt:lpstr>Rating your human-power generator</vt:lpstr>
      <vt:lpstr>How long must our power plant work to supply energy for our shower?</vt:lpstr>
      <vt:lpstr>How long must our power plant work to supply energy for our shower?</vt:lpstr>
      <vt:lpstr>PowerPoint Presentation</vt:lpstr>
      <vt:lpstr>Before we go…</vt:lpstr>
      <vt:lpstr>Human power in common units?</vt:lpstr>
      <vt:lpstr>Human power in common units?</vt:lpstr>
      <vt:lpstr>Perspective on consumption and emissions…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jolson</dc:creator>
  <cp:lastModifiedBy>Olson, Jon</cp:lastModifiedBy>
  <cp:revision>232</cp:revision>
  <cp:lastPrinted>2019-07-22T03:24:24Z</cp:lastPrinted>
  <dcterms:created xsi:type="dcterms:W3CDTF">2018-03-24T15:59:51Z</dcterms:created>
  <dcterms:modified xsi:type="dcterms:W3CDTF">2022-07-20T15:50:13Z</dcterms:modified>
</cp:coreProperties>
</file>