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7010400" cy="9296400"/>
  <p:defaultTextStyle>
    <a:defPPr>
      <a:defRPr lang="en-US"/>
    </a:defPPr>
    <a:lvl1pPr marL="0" algn="l" defTabSz="4608576" rtl="0" eaLnBrk="1" latinLnBrk="0" hangingPunct="1">
      <a:defRPr sz="9030" kern="1200">
        <a:solidFill>
          <a:schemeClr val="tx1"/>
        </a:solidFill>
        <a:latin typeface="+mn-lt"/>
        <a:ea typeface="+mn-ea"/>
        <a:cs typeface="+mn-cs"/>
      </a:defRPr>
    </a:lvl1pPr>
    <a:lvl2pPr marL="2304288" algn="l" defTabSz="4608576" rtl="0" eaLnBrk="1" latinLnBrk="0" hangingPunct="1">
      <a:defRPr sz="9030" kern="1200">
        <a:solidFill>
          <a:schemeClr val="tx1"/>
        </a:solidFill>
        <a:latin typeface="+mn-lt"/>
        <a:ea typeface="+mn-ea"/>
        <a:cs typeface="+mn-cs"/>
      </a:defRPr>
    </a:lvl2pPr>
    <a:lvl3pPr marL="4608576" algn="l" defTabSz="4608576" rtl="0" eaLnBrk="1" latinLnBrk="0" hangingPunct="1">
      <a:defRPr sz="9030" kern="1200">
        <a:solidFill>
          <a:schemeClr val="tx1"/>
        </a:solidFill>
        <a:latin typeface="+mn-lt"/>
        <a:ea typeface="+mn-ea"/>
        <a:cs typeface="+mn-cs"/>
      </a:defRPr>
    </a:lvl3pPr>
    <a:lvl4pPr marL="6912864" algn="l" defTabSz="4608576" rtl="0" eaLnBrk="1" latinLnBrk="0" hangingPunct="1">
      <a:defRPr sz="9030" kern="1200">
        <a:solidFill>
          <a:schemeClr val="tx1"/>
        </a:solidFill>
        <a:latin typeface="+mn-lt"/>
        <a:ea typeface="+mn-ea"/>
        <a:cs typeface="+mn-cs"/>
      </a:defRPr>
    </a:lvl4pPr>
    <a:lvl5pPr marL="9217152" algn="l" defTabSz="4608576" rtl="0" eaLnBrk="1" latinLnBrk="0" hangingPunct="1">
      <a:defRPr sz="9030" kern="1200">
        <a:solidFill>
          <a:schemeClr val="tx1"/>
        </a:solidFill>
        <a:latin typeface="+mn-lt"/>
        <a:ea typeface="+mn-ea"/>
        <a:cs typeface="+mn-cs"/>
      </a:defRPr>
    </a:lvl5pPr>
    <a:lvl6pPr marL="11521440" algn="l" defTabSz="4608576" rtl="0" eaLnBrk="1" latinLnBrk="0" hangingPunct="1">
      <a:defRPr sz="9030" kern="1200">
        <a:solidFill>
          <a:schemeClr val="tx1"/>
        </a:solidFill>
        <a:latin typeface="+mn-lt"/>
        <a:ea typeface="+mn-ea"/>
        <a:cs typeface="+mn-cs"/>
      </a:defRPr>
    </a:lvl6pPr>
    <a:lvl7pPr marL="13825728" algn="l" defTabSz="4608576" rtl="0" eaLnBrk="1" latinLnBrk="0" hangingPunct="1">
      <a:defRPr sz="9030" kern="1200">
        <a:solidFill>
          <a:schemeClr val="tx1"/>
        </a:solidFill>
        <a:latin typeface="+mn-lt"/>
        <a:ea typeface="+mn-ea"/>
        <a:cs typeface="+mn-cs"/>
      </a:defRPr>
    </a:lvl7pPr>
    <a:lvl8pPr marL="16130016" algn="l" defTabSz="4608576" rtl="0" eaLnBrk="1" latinLnBrk="0" hangingPunct="1">
      <a:defRPr sz="9030" kern="1200">
        <a:solidFill>
          <a:schemeClr val="tx1"/>
        </a:solidFill>
        <a:latin typeface="+mn-lt"/>
        <a:ea typeface="+mn-ea"/>
        <a:cs typeface="+mn-cs"/>
      </a:defRPr>
    </a:lvl8pPr>
    <a:lvl9pPr marL="18434304" algn="l" defTabSz="4608576" rtl="0" eaLnBrk="1" latinLnBrk="0" hangingPunct="1">
      <a:defRPr sz="90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304" autoAdjust="0"/>
  </p:normalViewPr>
  <p:slideViewPr>
    <p:cSldViewPr>
      <p:cViewPr>
        <p:scale>
          <a:sx n="16" d="100"/>
          <a:sy n="16" d="100"/>
        </p:scale>
        <p:origin x="3924" y="10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815D0F-458A-634F-9F71-D6B6DF341282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B11EA6-887C-2F49-95C7-12538DC9A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0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006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80060" algn="l" defTabSz="48006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60120" algn="l" defTabSz="48006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40180" algn="l" defTabSz="48006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20240" algn="l" defTabSz="48006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400300" algn="l" defTabSz="48006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80360" algn="l" defTabSz="48006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60420" algn="l" defTabSz="48006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40480" algn="l" defTabSz="48006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8688" y="696913"/>
            <a:ext cx="26130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1EA6-887C-2F49-95C7-12538DC9A0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1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2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7181" y="8432803"/>
            <a:ext cx="35553013" cy="179760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8134" y="8432803"/>
            <a:ext cx="106110407" cy="179760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2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9"/>
            <a:ext cx="27980640" cy="96011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98131" y="49154083"/>
            <a:ext cx="70831711" cy="1390396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78481" y="49154083"/>
            <a:ext cx="70831711" cy="1390396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2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4725"/>
            <a:ext cx="14544676" cy="409447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19203"/>
            <a:ext cx="14544676" cy="2528824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1" y="9824725"/>
            <a:ext cx="14550391" cy="409447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1" y="13919203"/>
            <a:ext cx="14550391" cy="2528824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4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1" y="1747527"/>
            <a:ext cx="18402300" cy="3745992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4" y="9184647"/>
            <a:ext cx="10829927" cy="300228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6" y="30723844"/>
            <a:ext cx="19751040" cy="362712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6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6" y="34350966"/>
            <a:ext cx="19751040" cy="515111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2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7"/>
            <a:ext cx="29626560" cy="2896616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2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FB862-634A-4022-92DC-402599C93DD8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2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2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AA5B-3E85-4051-AE25-726B5BEE62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jpeg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1"/>
            </a:gs>
            <a:gs pos="100000">
              <a:schemeClr val="tx2"/>
            </a:gs>
            <a:gs pos="87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73240" y="6607314"/>
            <a:ext cx="14878491" cy="2536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85926" y="6607314"/>
            <a:ext cx="13858875" cy="2536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622332" y="6588265"/>
            <a:ext cx="13858875" cy="36014420"/>
          </a:xfrm>
          <a:custGeom>
            <a:avLst/>
            <a:gdLst>
              <a:gd name="connsiteX0" fmla="*/ 0 w 10058400"/>
              <a:gd name="connsiteY0" fmla="*/ 1676434 h 17830800"/>
              <a:gd name="connsiteX1" fmla="*/ 1676434 w 10058400"/>
              <a:gd name="connsiteY1" fmla="*/ 0 h 17830800"/>
              <a:gd name="connsiteX2" fmla="*/ 8381966 w 10058400"/>
              <a:gd name="connsiteY2" fmla="*/ 0 h 17830800"/>
              <a:gd name="connsiteX3" fmla="*/ 10058400 w 10058400"/>
              <a:gd name="connsiteY3" fmla="*/ 1676434 h 17830800"/>
              <a:gd name="connsiteX4" fmla="*/ 10058400 w 10058400"/>
              <a:gd name="connsiteY4" fmla="*/ 16154366 h 17830800"/>
              <a:gd name="connsiteX5" fmla="*/ 8381966 w 10058400"/>
              <a:gd name="connsiteY5" fmla="*/ 17830800 h 17830800"/>
              <a:gd name="connsiteX6" fmla="*/ 1676434 w 10058400"/>
              <a:gd name="connsiteY6" fmla="*/ 17830800 h 17830800"/>
              <a:gd name="connsiteX7" fmla="*/ 0 w 10058400"/>
              <a:gd name="connsiteY7" fmla="*/ 16154366 h 17830800"/>
              <a:gd name="connsiteX8" fmla="*/ 0 w 10058400"/>
              <a:gd name="connsiteY8" fmla="*/ 1676434 h 17830800"/>
              <a:gd name="connsiteX0" fmla="*/ 0 w 10058400"/>
              <a:gd name="connsiteY0" fmla="*/ 1676434 h 17830802"/>
              <a:gd name="connsiteX1" fmla="*/ 1676434 w 10058400"/>
              <a:gd name="connsiteY1" fmla="*/ 0 h 17830802"/>
              <a:gd name="connsiteX2" fmla="*/ 8381966 w 10058400"/>
              <a:gd name="connsiteY2" fmla="*/ 0 h 17830802"/>
              <a:gd name="connsiteX3" fmla="*/ 10058400 w 10058400"/>
              <a:gd name="connsiteY3" fmla="*/ 1676434 h 17830802"/>
              <a:gd name="connsiteX4" fmla="*/ 10058400 w 10058400"/>
              <a:gd name="connsiteY4" fmla="*/ 16154366 h 17830802"/>
              <a:gd name="connsiteX5" fmla="*/ 8381966 w 10058400"/>
              <a:gd name="connsiteY5" fmla="*/ 17830800 h 17830802"/>
              <a:gd name="connsiteX6" fmla="*/ 1676434 w 10058400"/>
              <a:gd name="connsiteY6" fmla="*/ 17830800 h 17830802"/>
              <a:gd name="connsiteX7" fmla="*/ 0 w 10058400"/>
              <a:gd name="connsiteY7" fmla="*/ 16154366 h 17830802"/>
              <a:gd name="connsiteX8" fmla="*/ 0 w 10058400"/>
              <a:gd name="connsiteY8" fmla="*/ 1676434 h 17830802"/>
              <a:gd name="connsiteX0" fmla="*/ 0 w 10058402"/>
              <a:gd name="connsiteY0" fmla="*/ 1676434 h 17830800"/>
              <a:gd name="connsiteX1" fmla="*/ 1676434 w 10058402"/>
              <a:gd name="connsiteY1" fmla="*/ 0 h 17830800"/>
              <a:gd name="connsiteX2" fmla="*/ 8381966 w 10058402"/>
              <a:gd name="connsiteY2" fmla="*/ 0 h 17830800"/>
              <a:gd name="connsiteX3" fmla="*/ 10058400 w 10058402"/>
              <a:gd name="connsiteY3" fmla="*/ 1676434 h 17830800"/>
              <a:gd name="connsiteX4" fmla="*/ 10058400 w 10058402"/>
              <a:gd name="connsiteY4" fmla="*/ 16154366 h 17830800"/>
              <a:gd name="connsiteX5" fmla="*/ 8381966 w 10058402"/>
              <a:gd name="connsiteY5" fmla="*/ 17830800 h 17830800"/>
              <a:gd name="connsiteX6" fmla="*/ 1676434 w 10058402"/>
              <a:gd name="connsiteY6" fmla="*/ 17830800 h 17830800"/>
              <a:gd name="connsiteX7" fmla="*/ 0 w 10058402"/>
              <a:gd name="connsiteY7" fmla="*/ 16154366 h 17830800"/>
              <a:gd name="connsiteX8" fmla="*/ 0 w 10058402"/>
              <a:gd name="connsiteY8" fmla="*/ 1676434 h 17830800"/>
              <a:gd name="connsiteX0" fmla="*/ 113 w 10058515"/>
              <a:gd name="connsiteY0" fmla="*/ 1676434 h 17830800"/>
              <a:gd name="connsiteX1" fmla="*/ 1676547 w 10058515"/>
              <a:gd name="connsiteY1" fmla="*/ 0 h 17830800"/>
              <a:gd name="connsiteX2" fmla="*/ 8382079 w 10058515"/>
              <a:gd name="connsiteY2" fmla="*/ 0 h 17830800"/>
              <a:gd name="connsiteX3" fmla="*/ 10058513 w 10058515"/>
              <a:gd name="connsiteY3" fmla="*/ 1676434 h 17830800"/>
              <a:gd name="connsiteX4" fmla="*/ 10058513 w 10058515"/>
              <a:gd name="connsiteY4" fmla="*/ 16154366 h 17830800"/>
              <a:gd name="connsiteX5" fmla="*/ 8382079 w 10058515"/>
              <a:gd name="connsiteY5" fmla="*/ 17830800 h 17830800"/>
              <a:gd name="connsiteX6" fmla="*/ 1676547 w 10058515"/>
              <a:gd name="connsiteY6" fmla="*/ 17830800 h 17830800"/>
              <a:gd name="connsiteX7" fmla="*/ 113 w 10058515"/>
              <a:gd name="connsiteY7" fmla="*/ 16154366 h 17830800"/>
              <a:gd name="connsiteX8" fmla="*/ 113 w 10058515"/>
              <a:gd name="connsiteY8" fmla="*/ 1676434 h 17830800"/>
              <a:gd name="connsiteX0" fmla="*/ 0 w 10058402"/>
              <a:gd name="connsiteY0" fmla="*/ 1676434 h 17830829"/>
              <a:gd name="connsiteX1" fmla="*/ 1676434 w 10058402"/>
              <a:gd name="connsiteY1" fmla="*/ 0 h 17830829"/>
              <a:gd name="connsiteX2" fmla="*/ 8381966 w 10058402"/>
              <a:gd name="connsiteY2" fmla="*/ 0 h 17830829"/>
              <a:gd name="connsiteX3" fmla="*/ 10058400 w 10058402"/>
              <a:gd name="connsiteY3" fmla="*/ 1676434 h 17830829"/>
              <a:gd name="connsiteX4" fmla="*/ 10058400 w 10058402"/>
              <a:gd name="connsiteY4" fmla="*/ 16154366 h 17830829"/>
              <a:gd name="connsiteX5" fmla="*/ 8381966 w 10058402"/>
              <a:gd name="connsiteY5" fmla="*/ 17830800 h 17830829"/>
              <a:gd name="connsiteX6" fmla="*/ 1676434 w 10058402"/>
              <a:gd name="connsiteY6" fmla="*/ 17830800 h 17830829"/>
              <a:gd name="connsiteX7" fmla="*/ 0 w 10058402"/>
              <a:gd name="connsiteY7" fmla="*/ 16154366 h 17830829"/>
              <a:gd name="connsiteX8" fmla="*/ 0 w 10058402"/>
              <a:gd name="connsiteY8" fmla="*/ 1676434 h 17830829"/>
              <a:gd name="connsiteX0" fmla="*/ 0 w 10058402"/>
              <a:gd name="connsiteY0" fmla="*/ 1676463 h 17830858"/>
              <a:gd name="connsiteX1" fmla="*/ 1676434 w 10058402"/>
              <a:gd name="connsiteY1" fmla="*/ 29 h 17830858"/>
              <a:gd name="connsiteX2" fmla="*/ 8381966 w 10058402"/>
              <a:gd name="connsiteY2" fmla="*/ 29 h 17830858"/>
              <a:gd name="connsiteX3" fmla="*/ 10058400 w 10058402"/>
              <a:gd name="connsiteY3" fmla="*/ 1676463 h 17830858"/>
              <a:gd name="connsiteX4" fmla="*/ 10058400 w 10058402"/>
              <a:gd name="connsiteY4" fmla="*/ 16154395 h 17830858"/>
              <a:gd name="connsiteX5" fmla="*/ 8381966 w 10058402"/>
              <a:gd name="connsiteY5" fmla="*/ 17830829 h 17830858"/>
              <a:gd name="connsiteX6" fmla="*/ 1676434 w 10058402"/>
              <a:gd name="connsiteY6" fmla="*/ 17830829 h 17830858"/>
              <a:gd name="connsiteX7" fmla="*/ 0 w 10058402"/>
              <a:gd name="connsiteY7" fmla="*/ 16154395 h 17830858"/>
              <a:gd name="connsiteX8" fmla="*/ 0 w 10058402"/>
              <a:gd name="connsiteY8" fmla="*/ 1676463 h 17830858"/>
              <a:gd name="connsiteX0" fmla="*/ 0 w 10058429"/>
              <a:gd name="connsiteY0" fmla="*/ 1676434 h 17830829"/>
              <a:gd name="connsiteX1" fmla="*/ 1676434 w 10058429"/>
              <a:gd name="connsiteY1" fmla="*/ 0 h 17830829"/>
              <a:gd name="connsiteX2" fmla="*/ 8381966 w 10058429"/>
              <a:gd name="connsiteY2" fmla="*/ 0 h 17830829"/>
              <a:gd name="connsiteX3" fmla="*/ 10058400 w 10058429"/>
              <a:gd name="connsiteY3" fmla="*/ 1676434 h 17830829"/>
              <a:gd name="connsiteX4" fmla="*/ 10058400 w 10058429"/>
              <a:gd name="connsiteY4" fmla="*/ 16154366 h 17830829"/>
              <a:gd name="connsiteX5" fmla="*/ 8381966 w 10058429"/>
              <a:gd name="connsiteY5" fmla="*/ 17830800 h 17830829"/>
              <a:gd name="connsiteX6" fmla="*/ 1676434 w 10058429"/>
              <a:gd name="connsiteY6" fmla="*/ 17830800 h 17830829"/>
              <a:gd name="connsiteX7" fmla="*/ 0 w 10058429"/>
              <a:gd name="connsiteY7" fmla="*/ 16154366 h 17830829"/>
              <a:gd name="connsiteX8" fmla="*/ 0 w 10058429"/>
              <a:gd name="connsiteY8" fmla="*/ 1676434 h 17830829"/>
              <a:gd name="connsiteX0" fmla="*/ 2 w 10058431"/>
              <a:gd name="connsiteY0" fmla="*/ 1676434 h 17830829"/>
              <a:gd name="connsiteX1" fmla="*/ 1676436 w 10058431"/>
              <a:gd name="connsiteY1" fmla="*/ 0 h 17830829"/>
              <a:gd name="connsiteX2" fmla="*/ 8381968 w 10058431"/>
              <a:gd name="connsiteY2" fmla="*/ 0 h 17830829"/>
              <a:gd name="connsiteX3" fmla="*/ 10058402 w 10058431"/>
              <a:gd name="connsiteY3" fmla="*/ 1676434 h 17830829"/>
              <a:gd name="connsiteX4" fmla="*/ 10058402 w 10058431"/>
              <a:gd name="connsiteY4" fmla="*/ 16154366 h 17830829"/>
              <a:gd name="connsiteX5" fmla="*/ 8381968 w 10058431"/>
              <a:gd name="connsiteY5" fmla="*/ 17830800 h 17830829"/>
              <a:gd name="connsiteX6" fmla="*/ 1676436 w 10058431"/>
              <a:gd name="connsiteY6" fmla="*/ 17830800 h 17830829"/>
              <a:gd name="connsiteX7" fmla="*/ 2 w 10058431"/>
              <a:gd name="connsiteY7" fmla="*/ 16154366 h 17830829"/>
              <a:gd name="connsiteX8" fmla="*/ 2 w 10058431"/>
              <a:gd name="connsiteY8" fmla="*/ 1676434 h 17830829"/>
              <a:gd name="connsiteX0" fmla="*/ 0 w 10058429"/>
              <a:gd name="connsiteY0" fmla="*/ 1676434 h 17830829"/>
              <a:gd name="connsiteX1" fmla="*/ 1676434 w 10058429"/>
              <a:gd name="connsiteY1" fmla="*/ 0 h 17830829"/>
              <a:gd name="connsiteX2" fmla="*/ 8381966 w 10058429"/>
              <a:gd name="connsiteY2" fmla="*/ 0 h 17830829"/>
              <a:gd name="connsiteX3" fmla="*/ 10058400 w 10058429"/>
              <a:gd name="connsiteY3" fmla="*/ 1676434 h 17830829"/>
              <a:gd name="connsiteX4" fmla="*/ 10058400 w 10058429"/>
              <a:gd name="connsiteY4" fmla="*/ 16154366 h 17830829"/>
              <a:gd name="connsiteX5" fmla="*/ 8381966 w 10058429"/>
              <a:gd name="connsiteY5" fmla="*/ 17830800 h 17830829"/>
              <a:gd name="connsiteX6" fmla="*/ 1676434 w 10058429"/>
              <a:gd name="connsiteY6" fmla="*/ 17830800 h 17830829"/>
              <a:gd name="connsiteX7" fmla="*/ 0 w 10058429"/>
              <a:gd name="connsiteY7" fmla="*/ 16154366 h 17830829"/>
              <a:gd name="connsiteX8" fmla="*/ 0 w 10058429"/>
              <a:gd name="connsiteY8" fmla="*/ 1676434 h 17830829"/>
              <a:gd name="connsiteX0" fmla="*/ 2 w 10058431"/>
              <a:gd name="connsiteY0" fmla="*/ 1676434 h 17830829"/>
              <a:gd name="connsiteX1" fmla="*/ 1676436 w 10058431"/>
              <a:gd name="connsiteY1" fmla="*/ 0 h 17830829"/>
              <a:gd name="connsiteX2" fmla="*/ 8381968 w 10058431"/>
              <a:gd name="connsiteY2" fmla="*/ 0 h 17830829"/>
              <a:gd name="connsiteX3" fmla="*/ 10058402 w 10058431"/>
              <a:gd name="connsiteY3" fmla="*/ 1676434 h 17830829"/>
              <a:gd name="connsiteX4" fmla="*/ 10058402 w 10058431"/>
              <a:gd name="connsiteY4" fmla="*/ 16154366 h 17830829"/>
              <a:gd name="connsiteX5" fmla="*/ 8381968 w 10058431"/>
              <a:gd name="connsiteY5" fmla="*/ 17830800 h 17830829"/>
              <a:gd name="connsiteX6" fmla="*/ 1676436 w 10058431"/>
              <a:gd name="connsiteY6" fmla="*/ 17830800 h 17830829"/>
              <a:gd name="connsiteX7" fmla="*/ 2 w 10058431"/>
              <a:gd name="connsiteY7" fmla="*/ 16154366 h 17830829"/>
              <a:gd name="connsiteX8" fmla="*/ 2 w 10058431"/>
              <a:gd name="connsiteY8" fmla="*/ 1676434 h 1783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58431" h="17830829">
                <a:moveTo>
                  <a:pt x="2" y="1676434"/>
                </a:moveTo>
                <a:cubicBezTo>
                  <a:pt x="2" y="-45301"/>
                  <a:pt x="-11433" y="33867"/>
                  <a:pt x="1676436" y="0"/>
                </a:cubicBezTo>
                <a:lnTo>
                  <a:pt x="8381968" y="0"/>
                </a:lnTo>
                <a:cubicBezTo>
                  <a:pt x="10086771" y="33867"/>
                  <a:pt x="10058402" y="-28369"/>
                  <a:pt x="10058402" y="1676434"/>
                </a:cubicBezTo>
                <a:lnTo>
                  <a:pt x="10058402" y="16154366"/>
                </a:lnTo>
                <a:cubicBezTo>
                  <a:pt x="10058402" y="17842236"/>
                  <a:pt x="10069837" y="17813867"/>
                  <a:pt x="8381968" y="17830800"/>
                </a:cubicBezTo>
                <a:lnTo>
                  <a:pt x="1676436" y="17830800"/>
                </a:lnTo>
                <a:cubicBezTo>
                  <a:pt x="-45299" y="17830800"/>
                  <a:pt x="16936" y="17859169"/>
                  <a:pt x="2" y="16154366"/>
                </a:cubicBezTo>
                <a:lnTo>
                  <a:pt x="2" y="16764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85946" y="6607314"/>
            <a:ext cx="13858854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Research Question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00250" y="1097281"/>
            <a:ext cx="2861074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Racial/Ethnic </a:t>
            </a:r>
            <a:r>
              <a:rPr lang="en-US" sz="88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Differences in Non-Work at Work</a:t>
            </a:r>
          </a:p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Daniel S. Hamermesh, Katie R. Genadek and Michael C. Burda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80376" y="30535864"/>
            <a:ext cx="13858854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Demographic Variation in Non-Work</a:t>
            </a:r>
          </a:p>
        </p:txBody>
      </p:sp>
      <p:sp>
        <p:nvSpPr>
          <p:cNvPr id="22" name="Rounded Rectangle 1"/>
          <p:cNvSpPr/>
          <p:nvPr/>
        </p:nvSpPr>
        <p:spPr>
          <a:xfrm>
            <a:off x="15950539" y="7147598"/>
            <a:ext cx="15059237" cy="35455087"/>
          </a:xfrm>
          <a:custGeom>
            <a:avLst/>
            <a:gdLst>
              <a:gd name="connsiteX0" fmla="*/ 0 w 10058400"/>
              <a:gd name="connsiteY0" fmla="*/ 1676434 h 17830800"/>
              <a:gd name="connsiteX1" fmla="*/ 1676434 w 10058400"/>
              <a:gd name="connsiteY1" fmla="*/ 0 h 17830800"/>
              <a:gd name="connsiteX2" fmla="*/ 8381966 w 10058400"/>
              <a:gd name="connsiteY2" fmla="*/ 0 h 17830800"/>
              <a:gd name="connsiteX3" fmla="*/ 10058400 w 10058400"/>
              <a:gd name="connsiteY3" fmla="*/ 1676434 h 17830800"/>
              <a:gd name="connsiteX4" fmla="*/ 10058400 w 10058400"/>
              <a:gd name="connsiteY4" fmla="*/ 16154366 h 17830800"/>
              <a:gd name="connsiteX5" fmla="*/ 8381966 w 10058400"/>
              <a:gd name="connsiteY5" fmla="*/ 17830800 h 17830800"/>
              <a:gd name="connsiteX6" fmla="*/ 1676434 w 10058400"/>
              <a:gd name="connsiteY6" fmla="*/ 17830800 h 17830800"/>
              <a:gd name="connsiteX7" fmla="*/ 0 w 10058400"/>
              <a:gd name="connsiteY7" fmla="*/ 16154366 h 17830800"/>
              <a:gd name="connsiteX8" fmla="*/ 0 w 10058400"/>
              <a:gd name="connsiteY8" fmla="*/ 1676434 h 17830800"/>
              <a:gd name="connsiteX0" fmla="*/ 0 w 10058400"/>
              <a:gd name="connsiteY0" fmla="*/ 1676434 h 17830802"/>
              <a:gd name="connsiteX1" fmla="*/ 1676434 w 10058400"/>
              <a:gd name="connsiteY1" fmla="*/ 0 h 17830802"/>
              <a:gd name="connsiteX2" fmla="*/ 8381966 w 10058400"/>
              <a:gd name="connsiteY2" fmla="*/ 0 h 17830802"/>
              <a:gd name="connsiteX3" fmla="*/ 10058400 w 10058400"/>
              <a:gd name="connsiteY3" fmla="*/ 1676434 h 17830802"/>
              <a:gd name="connsiteX4" fmla="*/ 10058400 w 10058400"/>
              <a:gd name="connsiteY4" fmla="*/ 16154366 h 17830802"/>
              <a:gd name="connsiteX5" fmla="*/ 8381966 w 10058400"/>
              <a:gd name="connsiteY5" fmla="*/ 17830800 h 17830802"/>
              <a:gd name="connsiteX6" fmla="*/ 1676434 w 10058400"/>
              <a:gd name="connsiteY6" fmla="*/ 17830800 h 17830802"/>
              <a:gd name="connsiteX7" fmla="*/ 0 w 10058400"/>
              <a:gd name="connsiteY7" fmla="*/ 16154366 h 17830802"/>
              <a:gd name="connsiteX8" fmla="*/ 0 w 10058400"/>
              <a:gd name="connsiteY8" fmla="*/ 1676434 h 17830802"/>
              <a:gd name="connsiteX0" fmla="*/ 0 w 10058402"/>
              <a:gd name="connsiteY0" fmla="*/ 1676434 h 17830800"/>
              <a:gd name="connsiteX1" fmla="*/ 1676434 w 10058402"/>
              <a:gd name="connsiteY1" fmla="*/ 0 h 17830800"/>
              <a:gd name="connsiteX2" fmla="*/ 8381966 w 10058402"/>
              <a:gd name="connsiteY2" fmla="*/ 0 h 17830800"/>
              <a:gd name="connsiteX3" fmla="*/ 10058400 w 10058402"/>
              <a:gd name="connsiteY3" fmla="*/ 1676434 h 17830800"/>
              <a:gd name="connsiteX4" fmla="*/ 10058400 w 10058402"/>
              <a:gd name="connsiteY4" fmla="*/ 16154366 h 17830800"/>
              <a:gd name="connsiteX5" fmla="*/ 8381966 w 10058402"/>
              <a:gd name="connsiteY5" fmla="*/ 17830800 h 17830800"/>
              <a:gd name="connsiteX6" fmla="*/ 1676434 w 10058402"/>
              <a:gd name="connsiteY6" fmla="*/ 17830800 h 17830800"/>
              <a:gd name="connsiteX7" fmla="*/ 0 w 10058402"/>
              <a:gd name="connsiteY7" fmla="*/ 16154366 h 17830800"/>
              <a:gd name="connsiteX8" fmla="*/ 0 w 10058402"/>
              <a:gd name="connsiteY8" fmla="*/ 1676434 h 17830800"/>
              <a:gd name="connsiteX0" fmla="*/ 113 w 10058515"/>
              <a:gd name="connsiteY0" fmla="*/ 1676434 h 17830800"/>
              <a:gd name="connsiteX1" fmla="*/ 1676547 w 10058515"/>
              <a:gd name="connsiteY1" fmla="*/ 0 h 17830800"/>
              <a:gd name="connsiteX2" fmla="*/ 8382079 w 10058515"/>
              <a:gd name="connsiteY2" fmla="*/ 0 h 17830800"/>
              <a:gd name="connsiteX3" fmla="*/ 10058513 w 10058515"/>
              <a:gd name="connsiteY3" fmla="*/ 1676434 h 17830800"/>
              <a:gd name="connsiteX4" fmla="*/ 10058513 w 10058515"/>
              <a:gd name="connsiteY4" fmla="*/ 16154366 h 17830800"/>
              <a:gd name="connsiteX5" fmla="*/ 8382079 w 10058515"/>
              <a:gd name="connsiteY5" fmla="*/ 17830800 h 17830800"/>
              <a:gd name="connsiteX6" fmla="*/ 1676547 w 10058515"/>
              <a:gd name="connsiteY6" fmla="*/ 17830800 h 17830800"/>
              <a:gd name="connsiteX7" fmla="*/ 113 w 10058515"/>
              <a:gd name="connsiteY7" fmla="*/ 16154366 h 17830800"/>
              <a:gd name="connsiteX8" fmla="*/ 113 w 10058515"/>
              <a:gd name="connsiteY8" fmla="*/ 1676434 h 17830800"/>
              <a:gd name="connsiteX0" fmla="*/ 0 w 10058402"/>
              <a:gd name="connsiteY0" fmla="*/ 1676434 h 17830829"/>
              <a:gd name="connsiteX1" fmla="*/ 1676434 w 10058402"/>
              <a:gd name="connsiteY1" fmla="*/ 0 h 17830829"/>
              <a:gd name="connsiteX2" fmla="*/ 8381966 w 10058402"/>
              <a:gd name="connsiteY2" fmla="*/ 0 h 17830829"/>
              <a:gd name="connsiteX3" fmla="*/ 10058400 w 10058402"/>
              <a:gd name="connsiteY3" fmla="*/ 1676434 h 17830829"/>
              <a:gd name="connsiteX4" fmla="*/ 10058400 w 10058402"/>
              <a:gd name="connsiteY4" fmla="*/ 16154366 h 17830829"/>
              <a:gd name="connsiteX5" fmla="*/ 8381966 w 10058402"/>
              <a:gd name="connsiteY5" fmla="*/ 17830800 h 17830829"/>
              <a:gd name="connsiteX6" fmla="*/ 1676434 w 10058402"/>
              <a:gd name="connsiteY6" fmla="*/ 17830800 h 17830829"/>
              <a:gd name="connsiteX7" fmla="*/ 0 w 10058402"/>
              <a:gd name="connsiteY7" fmla="*/ 16154366 h 17830829"/>
              <a:gd name="connsiteX8" fmla="*/ 0 w 10058402"/>
              <a:gd name="connsiteY8" fmla="*/ 1676434 h 17830829"/>
              <a:gd name="connsiteX0" fmla="*/ 0 w 10058402"/>
              <a:gd name="connsiteY0" fmla="*/ 1676463 h 17830858"/>
              <a:gd name="connsiteX1" fmla="*/ 1676434 w 10058402"/>
              <a:gd name="connsiteY1" fmla="*/ 29 h 17830858"/>
              <a:gd name="connsiteX2" fmla="*/ 8381966 w 10058402"/>
              <a:gd name="connsiteY2" fmla="*/ 29 h 17830858"/>
              <a:gd name="connsiteX3" fmla="*/ 10058400 w 10058402"/>
              <a:gd name="connsiteY3" fmla="*/ 1676463 h 17830858"/>
              <a:gd name="connsiteX4" fmla="*/ 10058400 w 10058402"/>
              <a:gd name="connsiteY4" fmla="*/ 16154395 h 17830858"/>
              <a:gd name="connsiteX5" fmla="*/ 8381966 w 10058402"/>
              <a:gd name="connsiteY5" fmla="*/ 17830829 h 17830858"/>
              <a:gd name="connsiteX6" fmla="*/ 1676434 w 10058402"/>
              <a:gd name="connsiteY6" fmla="*/ 17830829 h 17830858"/>
              <a:gd name="connsiteX7" fmla="*/ 0 w 10058402"/>
              <a:gd name="connsiteY7" fmla="*/ 16154395 h 17830858"/>
              <a:gd name="connsiteX8" fmla="*/ 0 w 10058402"/>
              <a:gd name="connsiteY8" fmla="*/ 1676463 h 17830858"/>
              <a:gd name="connsiteX0" fmla="*/ 0 w 10058429"/>
              <a:gd name="connsiteY0" fmla="*/ 1676434 h 17830829"/>
              <a:gd name="connsiteX1" fmla="*/ 1676434 w 10058429"/>
              <a:gd name="connsiteY1" fmla="*/ 0 h 17830829"/>
              <a:gd name="connsiteX2" fmla="*/ 8381966 w 10058429"/>
              <a:gd name="connsiteY2" fmla="*/ 0 h 17830829"/>
              <a:gd name="connsiteX3" fmla="*/ 10058400 w 10058429"/>
              <a:gd name="connsiteY3" fmla="*/ 1676434 h 17830829"/>
              <a:gd name="connsiteX4" fmla="*/ 10058400 w 10058429"/>
              <a:gd name="connsiteY4" fmla="*/ 16154366 h 17830829"/>
              <a:gd name="connsiteX5" fmla="*/ 8381966 w 10058429"/>
              <a:gd name="connsiteY5" fmla="*/ 17830800 h 17830829"/>
              <a:gd name="connsiteX6" fmla="*/ 1676434 w 10058429"/>
              <a:gd name="connsiteY6" fmla="*/ 17830800 h 17830829"/>
              <a:gd name="connsiteX7" fmla="*/ 0 w 10058429"/>
              <a:gd name="connsiteY7" fmla="*/ 16154366 h 17830829"/>
              <a:gd name="connsiteX8" fmla="*/ 0 w 10058429"/>
              <a:gd name="connsiteY8" fmla="*/ 1676434 h 17830829"/>
              <a:gd name="connsiteX0" fmla="*/ 2 w 10058431"/>
              <a:gd name="connsiteY0" fmla="*/ 1676434 h 17830829"/>
              <a:gd name="connsiteX1" fmla="*/ 1676436 w 10058431"/>
              <a:gd name="connsiteY1" fmla="*/ 0 h 17830829"/>
              <a:gd name="connsiteX2" fmla="*/ 8381968 w 10058431"/>
              <a:gd name="connsiteY2" fmla="*/ 0 h 17830829"/>
              <a:gd name="connsiteX3" fmla="*/ 10058402 w 10058431"/>
              <a:gd name="connsiteY3" fmla="*/ 1676434 h 17830829"/>
              <a:gd name="connsiteX4" fmla="*/ 10058402 w 10058431"/>
              <a:gd name="connsiteY4" fmla="*/ 16154366 h 17830829"/>
              <a:gd name="connsiteX5" fmla="*/ 8381968 w 10058431"/>
              <a:gd name="connsiteY5" fmla="*/ 17830800 h 17830829"/>
              <a:gd name="connsiteX6" fmla="*/ 1676436 w 10058431"/>
              <a:gd name="connsiteY6" fmla="*/ 17830800 h 17830829"/>
              <a:gd name="connsiteX7" fmla="*/ 2 w 10058431"/>
              <a:gd name="connsiteY7" fmla="*/ 16154366 h 17830829"/>
              <a:gd name="connsiteX8" fmla="*/ 2 w 10058431"/>
              <a:gd name="connsiteY8" fmla="*/ 1676434 h 17830829"/>
              <a:gd name="connsiteX0" fmla="*/ 0 w 10058429"/>
              <a:gd name="connsiteY0" fmla="*/ 1676434 h 17830829"/>
              <a:gd name="connsiteX1" fmla="*/ 1676434 w 10058429"/>
              <a:gd name="connsiteY1" fmla="*/ 0 h 17830829"/>
              <a:gd name="connsiteX2" fmla="*/ 8381966 w 10058429"/>
              <a:gd name="connsiteY2" fmla="*/ 0 h 17830829"/>
              <a:gd name="connsiteX3" fmla="*/ 10058400 w 10058429"/>
              <a:gd name="connsiteY3" fmla="*/ 1676434 h 17830829"/>
              <a:gd name="connsiteX4" fmla="*/ 10058400 w 10058429"/>
              <a:gd name="connsiteY4" fmla="*/ 16154366 h 17830829"/>
              <a:gd name="connsiteX5" fmla="*/ 8381966 w 10058429"/>
              <a:gd name="connsiteY5" fmla="*/ 17830800 h 17830829"/>
              <a:gd name="connsiteX6" fmla="*/ 1676434 w 10058429"/>
              <a:gd name="connsiteY6" fmla="*/ 17830800 h 17830829"/>
              <a:gd name="connsiteX7" fmla="*/ 0 w 10058429"/>
              <a:gd name="connsiteY7" fmla="*/ 16154366 h 17830829"/>
              <a:gd name="connsiteX8" fmla="*/ 0 w 10058429"/>
              <a:gd name="connsiteY8" fmla="*/ 1676434 h 17830829"/>
              <a:gd name="connsiteX0" fmla="*/ 2 w 10058431"/>
              <a:gd name="connsiteY0" fmla="*/ 1676434 h 17830829"/>
              <a:gd name="connsiteX1" fmla="*/ 1676436 w 10058431"/>
              <a:gd name="connsiteY1" fmla="*/ 0 h 17830829"/>
              <a:gd name="connsiteX2" fmla="*/ 8381968 w 10058431"/>
              <a:gd name="connsiteY2" fmla="*/ 0 h 17830829"/>
              <a:gd name="connsiteX3" fmla="*/ 10058402 w 10058431"/>
              <a:gd name="connsiteY3" fmla="*/ 1676434 h 17830829"/>
              <a:gd name="connsiteX4" fmla="*/ 10058402 w 10058431"/>
              <a:gd name="connsiteY4" fmla="*/ 16154366 h 17830829"/>
              <a:gd name="connsiteX5" fmla="*/ 8381968 w 10058431"/>
              <a:gd name="connsiteY5" fmla="*/ 17830800 h 17830829"/>
              <a:gd name="connsiteX6" fmla="*/ 1676436 w 10058431"/>
              <a:gd name="connsiteY6" fmla="*/ 17830800 h 17830829"/>
              <a:gd name="connsiteX7" fmla="*/ 2 w 10058431"/>
              <a:gd name="connsiteY7" fmla="*/ 16154366 h 17830829"/>
              <a:gd name="connsiteX8" fmla="*/ 2 w 10058431"/>
              <a:gd name="connsiteY8" fmla="*/ 1676434 h 1783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58431" h="17830829">
                <a:moveTo>
                  <a:pt x="2" y="1676434"/>
                </a:moveTo>
                <a:cubicBezTo>
                  <a:pt x="2" y="-45301"/>
                  <a:pt x="-11433" y="33867"/>
                  <a:pt x="1676436" y="0"/>
                </a:cubicBezTo>
                <a:lnTo>
                  <a:pt x="8381968" y="0"/>
                </a:lnTo>
                <a:cubicBezTo>
                  <a:pt x="10086771" y="33867"/>
                  <a:pt x="10058402" y="-28369"/>
                  <a:pt x="10058402" y="1676434"/>
                </a:cubicBezTo>
                <a:lnTo>
                  <a:pt x="10058402" y="16154366"/>
                </a:lnTo>
                <a:cubicBezTo>
                  <a:pt x="10058402" y="17842236"/>
                  <a:pt x="10069837" y="17813867"/>
                  <a:pt x="8381968" y="17830800"/>
                </a:cubicBezTo>
                <a:lnTo>
                  <a:pt x="1676436" y="17830800"/>
                </a:lnTo>
                <a:cubicBezTo>
                  <a:pt x="-45299" y="17830800"/>
                  <a:pt x="16936" y="17859169"/>
                  <a:pt x="2" y="16154366"/>
                </a:cubicBezTo>
                <a:lnTo>
                  <a:pt x="2" y="16764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173239" y="6607314"/>
            <a:ext cx="14878492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Accounting for Work and Demographic Characteristics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918128" y="33022136"/>
            <a:ext cx="15059215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Conclusions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305620" y="33375600"/>
            <a:ext cx="15016939" cy="8960915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Minorities in the United States—African-Americans, Non-black Hispanics and Asian-Americans </a:t>
            </a:r>
            <a:r>
              <a:rPr lang="en-US" sz="2850" dirty="0" smtClean="0">
                <a:latin typeface="Arial"/>
                <a:cs typeface="Arial"/>
              </a:rPr>
              <a:t>spend </a:t>
            </a:r>
            <a:r>
              <a:rPr lang="en-US" sz="2850" dirty="0">
                <a:latin typeface="Arial"/>
                <a:cs typeface="Arial"/>
              </a:rPr>
              <a:t>larger fractions of their time at work engaged in non-work </a:t>
            </a:r>
            <a:r>
              <a:rPr lang="en-US" sz="2850" dirty="0" smtClean="0">
                <a:latin typeface="Arial"/>
                <a:cs typeface="Arial"/>
              </a:rPr>
              <a:t>activities </a:t>
            </a: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Differences are robust to </a:t>
            </a:r>
            <a:r>
              <a:rPr lang="en-US" sz="2850" dirty="0" smtClean="0">
                <a:latin typeface="Arial"/>
                <a:cs typeface="Arial"/>
              </a:rPr>
              <a:t>inclusion </a:t>
            </a:r>
            <a:r>
              <a:rPr lang="en-US" sz="2850" dirty="0">
                <a:latin typeface="Arial"/>
                <a:cs typeface="Arial"/>
              </a:rPr>
              <a:t>of large numbers of demographic variables, measures of work time </a:t>
            </a:r>
            <a:r>
              <a:rPr lang="en-US" sz="2850" dirty="0" smtClean="0">
                <a:latin typeface="Arial"/>
                <a:cs typeface="Arial"/>
              </a:rPr>
              <a:t>and extremely </a:t>
            </a:r>
            <a:r>
              <a:rPr lang="en-US" sz="2850" dirty="0">
                <a:latin typeface="Arial"/>
                <a:cs typeface="Arial"/>
              </a:rPr>
              <a:t>detailed indicators of industry and </a:t>
            </a:r>
            <a:r>
              <a:rPr lang="en-US" sz="2850" dirty="0" smtClean="0">
                <a:latin typeface="Arial"/>
                <a:cs typeface="Arial"/>
              </a:rPr>
              <a:t>occupation </a:t>
            </a: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Differences are not large in magnitude, but would alter estimates of wage differentials. For example, adjusting measured extent of discrimination against African-American men for non-work at work would </a:t>
            </a:r>
            <a:r>
              <a:rPr lang="en-US" sz="2850" dirty="0" smtClean="0">
                <a:latin typeface="Arial"/>
                <a:cs typeface="Arial"/>
              </a:rPr>
              <a:t>reduce measured discrimination by over 1 </a:t>
            </a:r>
            <a:r>
              <a:rPr lang="en-US" sz="2850" dirty="0">
                <a:latin typeface="Arial"/>
                <a:cs typeface="Arial"/>
              </a:rPr>
              <a:t>percentage </a:t>
            </a:r>
            <a:r>
              <a:rPr lang="en-US" sz="2850" dirty="0" smtClean="0">
                <a:latin typeface="Arial"/>
                <a:cs typeface="Arial"/>
              </a:rPr>
              <a:t>point—about 10 percent of the adjusted wage differential</a:t>
            </a: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Demographic differences may arise </a:t>
            </a:r>
            <a:r>
              <a:rPr lang="en-US" sz="2850" dirty="0" smtClean="0">
                <a:latin typeface="Arial"/>
                <a:cs typeface="Arial"/>
              </a:rPr>
              <a:t>from: </a:t>
            </a:r>
            <a:r>
              <a:rPr lang="en-US" sz="2850" dirty="0">
                <a:latin typeface="Arial"/>
                <a:cs typeface="Arial"/>
              </a:rPr>
              <a:t>1. </a:t>
            </a:r>
            <a:r>
              <a:rPr lang="en-US" sz="2850" dirty="0" smtClean="0">
                <a:latin typeface="Arial"/>
                <a:cs typeface="Arial"/>
              </a:rPr>
              <a:t>Differences </a:t>
            </a:r>
            <a:r>
              <a:rPr lang="en-US" sz="2850" dirty="0">
                <a:latin typeface="Arial"/>
                <a:cs typeface="Arial"/>
              </a:rPr>
              <a:t>in preferences of workers in different racial/ethnic </a:t>
            </a:r>
            <a:r>
              <a:rPr lang="en-US" sz="2850" dirty="0" smtClean="0">
                <a:latin typeface="Arial"/>
                <a:cs typeface="Arial"/>
              </a:rPr>
              <a:t>groups; </a:t>
            </a:r>
            <a:r>
              <a:rPr lang="en-US" sz="2850" dirty="0">
                <a:latin typeface="Arial"/>
                <a:cs typeface="Arial"/>
              </a:rPr>
              <a:t>or 2. </a:t>
            </a:r>
            <a:r>
              <a:rPr lang="en-US" sz="2850" dirty="0" smtClean="0">
                <a:latin typeface="Arial"/>
                <a:cs typeface="Arial"/>
              </a:rPr>
              <a:t>Discriminatory </a:t>
            </a:r>
            <a:r>
              <a:rPr lang="en-US" sz="2850" dirty="0">
                <a:latin typeface="Arial"/>
                <a:cs typeface="Arial"/>
              </a:rPr>
              <a:t>promotion practices that lower the returns to effort and thus the penalties for </a:t>
            </a:r>
            <a:r>
              <a:rPr lang="en-US" sz="2850" dirty="0" smtClean="0">
                <a:latin typeface="Arial"/>
                <a:cs typeface="Arial"/>
              </a:rPr>
              <a:t>non-work—BUT we observe the same difference in non-work among self-employed workers</a:t>
            </a:r>
            <a:endParaRPr lang="en-US" sz="285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52" y="7223760"/>
            <a:ext cx="13958048" cy="1724318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pPr>
              <a:lnSpc>
                <a:spcPct val="165000"/>
              </a:lnSpc>
            </a:pPr>
            <a:r>
              <a:rPr lang="en-US" sz="2850" dirty="0">
                <a:latin typeface="Arial"/>
                <a:cs typeface="Arial"/>
              </a:rPr>
              <a:t>Does productivity at work vary race and ethnicity? Do demographic characteristics, work related factors, or policies </a:t>
            </a:r>
            <a:r>
              <a:rPr lang="en-US" sz="2850" dirty="0" smtClean="0">
                <a:latin typeface="Arial"/>
                <a:cs typeface="Arial"/>
              </a:rPr>
              <a:t>affect </a:t>
            </a:r>
            <a:r>
              <a:rPr lang="en-US" sz="2850" dirty="0">
                <a:latin typeface="Arial"/>
                <a:cs typeface="Arial"/>
              </a:rPr>
              <a:t>racial differences in </a:t>
            </a:r>
            <a:r>
              <a:rPr lang="en-US" sz="2850" dirty="0" smtClean="0">
                <a:latin typeface="Arial"/>
                <a:cs typeface="Arial"/>
              </a:rPr>
              <a:t>non-work at work? </a:t>
            </a:r>
            <a:endParaRPr lang="en-US" sz="2850" dirty="0">
              <a:latin typeface="Arial"/>
              <a:cs typeface="Arial"/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10132022" y="3981125"/>
            <a:ext cx="6173598" cy="2294222"/>
            <a:chOff x="36485170" y="451658"/>
            <a:chExt cx="6674510" cy="2918082"/>
          </a:xfrm>
        </p:grpSpPr>
        <p:pic>
          <p:nvPicPr>
            <p:cNvPr id="35" name="Picture 34" descr="MPC Logo Revised 2014.png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205" y="451658"/>
              <a:ext cx="5439448" cy="1878939"/>
            </a:xfrm>
            <a:prstGeom prst="rect">
              <a:avLst/>
            </a:prstGeom>
          </p:spPr>
        </p:pic>
        <p:cxnSp>
          <p:nvCxnSpPr>
            <p:cNvPr id="36" name="Straight Connector 35"/>
            <p:cNvCxnSpPr/>
            <p:nvPr/>
          </p:nvCxnSpPr>
          <p:spPr>
            <a:xfrm>
              <a:off x="36485170" y="2582343"/>
              <a:ext cx="6650182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Picture 36" descr="wdmk202C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76000" y="2912540"/>
              <a:ext cx="6583680" cy="457200"/>
            </a:xfrm>
            <a:prstGeom prst="rect">
              <a:avLst/>
            </a:prstGeom>
          </p:spPr>
        </p:pic>
      </p:grpSp>
      <p:sp>
        <p:nvSpPr>
          <p:cNvPr id="38" name="TextBox 37"/>
          <p:cNvSpPr txBox="1"/>
          <p:nvPr/>
        </p:nvSpPr>
        <p:spPr>
          <a:xfrm>
            <a:off x="1685946" y="9144000"/>
            <a:ext cx="13858854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Background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85946" y="9875520"/>
            <a:ext cx="13858854" cy="7513595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What is non-work at work?</a:t>
            </a:r>
          </a:p>
          <a:p>
            <a:pPr marL="903288" lvl="1" indent="-457200">
              <a:lnSpc>
                <a:spcPct val="16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sz="2850" dirty="0" smtClean="0">
                <a:latin typeface="Arial"/>
                <a:cs typeface="Arial"/>
              </a:rPr>
              <a:t>Time </a:t>
            </a:r>
            <a:r>
              <a:rPr lang="en-US" sz="2850" dirty="0">
                <a:latin typeface="Arial"/>
                <a:cs typeface="Arial"/>
              </a:rPr>
              <a:t>spent at the workplace in activities that are not related to work, such as cleaning, leisure, </a:t>
            </a:r>
            <a:r>
              <a:rPr lang="en-US" sz="2850" dirty="0" smtClean="0">
                <a:latin typeface="Arial"/>
                <a:cs typeface="Arial"/>
              </a:rPr>
              <a:t>socializing and </a:t>
            </a:r>
            <a:r>
              <a:rPr lang="en-US" sz="2850" dirty="0">
                <a:latin typeface="Arial"/>
                <a:cs typeface="Arial"/>
              </a:rPr>
              <a:t>eating</a:t>
            </a:r>
          </a:p>
          <a:p>
            <a:pPr marL="903288" lvl="1" indent="-457200">
              <a:lnSpc>
                <a:spcPct val="16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sz="2850" dirty="0">
                <a:latin typeface="Arial"/>
                <a:cs typeface="Arial"/>
              </a:rPr>
              <a:t>The amount of time spent in non-work at work is a </a:t>
            </a:r>
            <a:r>
              <a:rPr lang="en-US" sz="2850" dirty="0" smtClean="0">
                <a:latin typeface="Arial"/>
                <a:cs typeface="Arial"/>
              </a:rPr>
              <a:t>(negative) input into </a:t>
            </a:r>
            <a:r>
              <a:rPr lang="en-US" sz="2850" dirty="0">
                <a:latin typeface="Arial"/>
                <a:cs typeface="Arial"/>
              </a:rPr>
              <a:t>employee </a:t>
            </a:r>
            <a:r>
              <a:rPr lang="en-US" sz="2850" dirty="0" smtClean="0">
                <a:latin typeface="Arial"/>
                <a:cs typeface="Arial"/>
              </a:rPr>
              <a:t>productivity</a:t>
            </a: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Why is non-work at work important? </a:t>
            </a:r>
          </a:p>
          <a:p>
            <a:pPr marL="903288" lvl="1" indent="-457200">
              <a:lnSpc>
                <a:spcPct val="16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sz="2850" dirty="0" smtClean="0">
                <a:latin typeface="Arial"/>
                <a:cs typeface="Arial"/>
              </a:rPr>
              <a:t>It is </a:t>
            </a:r>
            <a:r>
              <a:rPr lang="en-US" sz="2850" dirty="0">
                <a:latin typeface="Arial"/>
                <a:cs typeface="Arial"/>
              </a:rPr>
              <a:t>substantial </a:t>
            </a:r>
            <a:r>
              <a:rPr lang="en-US" sz="2850" dirty="0" smtClean="0">
                <a:latin typeface="Arial"/>
                <a:cs typeface="Arial"/>
              </a:rPr>
              <a:t>on </a:t>
            </a:r>
            <a:r>
              <a:rPr lang="en-US" sz="2850" dirty="0">
                <a:latin typeface="Arial"/>
                <a:cs typeface="Arial"/>
              </a:rPr>
              <a:t>average 7% of work </a:t>
            </a:r>
            <a:r>
              <a:rPr lang="en-US" sz="2850" dirty="0" smtClean="0">
                <a:latin typeface="Arial"/>
                <a:cs typeface="Arial"/>
              </a:rPr>
              <a:t>day</a:t>
            </a:r>
            <a:r>
              <a:rPr lang="en-US" sz="2850" dirty="0">
                <a:latin typeface="Arial"/>
                <a:cs typeface="Arial"/>
              </a:rPr>
              <a:t> </a:t>
            </a:r>
            <a:r>
              <a:rPr lang="en-US" sz="2850" dirty="0" smtClean="0">
                <a:latin typeface="Arial"/>
                <a:cs typeface="Arial"/>
              </a:rPr>
              <a:t>(</a:t>
            </a:r>
            <a:r>
              <a:rPr lang="en-US" sz="2850" dirty="0" err="1" smtClean="0">
                <a:latin typeface="Arial"/>
                <a:cs typeface="Arial"/>
              </a:rPr>
              <a:t>Burda</a:t>
            </a:r>
            <a:r>
              <a:rPr lang="en-US" sz="2850" dirty="0" smtClean="0">
                <a:latin typeface="Arial"/>
                <a:cs typeface="Arial"/>
              </a:rPr>
              <a:t> </a:t>
            </a:r>
            <a:r>
              <a:rPr lang="en-US" sz="2850" dirty="0">
                <a:latin typeface="Arial"/>
                <a:cs typeface="Arial"/>
              </a:rPr>
              <a:t>et al. 2016)</a:t>
            </a:r>
          </a:p>
          <a:p>
            <a:pPr marL="903288" lvl="1" indent="-457200">
              <a:lnSpc>
                <a:spcPct val="16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sz="2850" dirty="0">
                <a:latin typeface="Arial"/>
                <a:cs typeface="Arial"/>
              </a:rPr>
              <a:t>Accounting </a:t>
            </a:r>
            <a:r>
              <a:rPr lang="en-US" sz="2850" dirty="0" smtClean="0">
                <a:latin typeface="Arial"/>
                <a:cs typeface="Arial"/>
              </a:rPr>
              <a:t>for</a:t>
            </a:r>
            <a:r>
              <a:rPr lang="en-US" sz="2850" dirty="0" smtClean="0">
                <a:latin typeface="Arial"/>
                <a:cs typeface="Arial"/>
              </a:rPr>
              <a:t> </a:t>
            </a:r>
            <a:r>
              <a:rPr lang="en-US" sz="2850" dirty="0">
                <a:latin typeface="Arial"/>
                <a:cs typeface="Arial"/>
              </a:rPr>
              <a:t>time spent working at work could change </a:t>
            </a:r>
            <a:r>
              <a:rPr lang="en-US" sz="2850" dirty="0" smtClean="0">
                <a:latin typeface="Arial"/>
                <a:cs typeface="Arial"/>
              </a:rPr>
              <a:t>inferences about labor productivity, and would alter measures </a:t>
            </a:r>
            <a:r>
              <a:rPr lang="en-US" sz="2850" dirty="0">
                <a:latin typeface="Arial"/>
                <a:cs typeface="Arial"/>
              </a:rPr>
              <a:t>of growth in living standards per hour of work, and demographic wage differentials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14995" y="17395035"/>
            <a:ext cx="13858854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Data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46470" y="18318890"/>
            <a:ext cx="13858853" cy="11131894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American Time Use Survey (ATUS) data from 2003-2012</a:t>
            </a:r>
          </a:p>
          <a:p>
            <a:pPr marL="914400" indent="-457200">
              <a:lnSpc>
                <a:spcPct val="165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sz="2850" dirty="0">
                <a:latin typeface="Arial"/>
                <a:cs typeface="Arial"/>
              </a:rPr>
              <a:t>ATUS data provides diary information on over 400 possible activities engaged in by large samples of (former CPS) respondents</a:t>
            </a:r>
          </a:p>
          <a:p>
            <a:pPr marL="914400" indent="-457200">
              <a:lnSpc>
                <a:spcPct val="165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sz="2850" dirty="0">
                <a:latin typeface="Arial"/>
                <a:cs typeface="Arial"/>
              </a:rPr>
              <a:t>ATUS includes information on where the person was while most activities were undertaken, with one possibility being “at the workplace”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Percentage of work day spent in non-work is calculated by combining all time spent in primary activities other than “Work and work-related activities” at the workplace divided by the total time the respondent spends at the workplace 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Demographic and other </a:t>
            </a:r>
            <a:r>
              <a:rPr lang="en-US" sz="2850" dirty="0" smtClean="0">
                <a:latin typeface="Arial"/>
                <a:cs typeface="Arial"/>
              </a:rPr>
              <a:t>characteristics from ATUS and CPS questionnaires</a:t>
            </a: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Sample limited to employed respondents working on diary day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endParaRPr lang="en-US" sz="2850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5936" y="26320883"/>
            <a:ext cx="11204457" cy="36930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9957" y="35346935"/>
            <a:ext cx="13051638" cy="607907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58738" y="31420543"/>
            <a:ext cx="13858854" cy="4618957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Mean </a:t>
            </a:r>
            <a:r>
              <a:rPr lang="en-US" sz="2850" dirty="0" smtClean="0">
                <a:latin typeface="Arial"/>
                <a:cs typeface="Arial"/>
              </a:rPr>
              <a:t>differences </a:t>
            </a:r>
            <a:r>
              <a:rPr lang="en-US" sz="2850" dirty="0">
                <a:latin typeface="Arial"/>
                <a:cs typeface="Arial"/>
              </a:rPr>
              <a:t>by racial and ethnic groups for men in </a:t>
            </a:r>
            <a:r>
              <a:rPr lang="en-US" sz="2850" dirty="0" smtClean="0">
                <a:latin typeface="Arial"/>
                <a:cs typeface="Arial"/>
              </a:rPr>
              <a:t>women: </a:t>
            </a:r>
            <a:r>
              <a:rPr lang="en-US" sz="2850" dirty="0">
                <a:latin typeface="Arial"/>
                <a:cs typeface="Arial"/>
              </a:rPr>
              <a:t>Non-Hispanic </a:t>
            </a:r>
            <a:r>
              <a:rPr lang="en-US" sz="2850" dirty="0" smtClean="0">
                <a:latin typeface="Arial"/>
                <a:cs typeface="Arial"/>
              </a:rPr>
              <a:t>White </a:t>
            </a:r>
            <a:r>
              <a:rPr lang="en-US" sz="2850" dirty="0">
                <a:latin typeface="Arial"/>
                <a:cs typeface="Arial"/>
              </a:rPr>
              <a:t>men and women spend the </a:t>
            </a:r>
            <a:r>
              <a:rPr lang="en-US" sz="2850" dirty="0" smtClean="0">
                <a:latin typeface="Arial"/>
                <a:cs typeface="Arial"/>
              </a:rPr>
              <a:t>lowest fraction </a:t>
            </a:r>
            <a:r>
              <a:rPr lang="en-US" sz="2850" dirty="0">
                <a:latin typeface="Arial"/>
                <a:cs typeface="Arial"/>
              </a:rPr>
              <a:t>of </a:t>
            </a:r>
            <a:r>
              <a:rPr lang="en-US" sz="2850" dirty="0" smtClean="0">
                <a:latin typeface="Arial"/>
                <a:cs typeface="Arial"/>
              </a:rPr>
              <a:t>workplace time </a:t>
            </a:r>
            <a:r>
              <a:rPr lang="en-US" sz="2850" dirty="0">
                <a:latin typeface="Arial"/>
                <a:cs typeface="Arial"/>
              </a:rPr>
              <a:t>in non-work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Raw OLS regression estimates confirm these differences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Differences may result from systematic work and other demographic differences by race and ethnicity 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endParaRPr lang="en-US" sz="2850" dirty="0">
              <a:latin typeface="Arial"/>
              <a:cs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16400" y="7819316"/>
            <a:ext cx="13258800" cy="1165144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6106795" y="19678315"/>
            <a:ext cx="15247355" cy="8237255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Adding workday and </a:t>
            </a:r>
            <a:r>
              <a:rPr lang="en-US" sz="2850" dirty="0" smtClean="0">
                <a:latin typeface="Arial"/>
                <a:cs typeface="Arial"/>
              </a:rPr>
              <a:t>workweek </a:t>
            </a:r>
            <a:r>
              <a:rPr lang="en-US" sz="2850" dirty="0">
                <a:latin typeface="Arial"/>
                <a:cs typeface="Arial"/>
              </a:rPr>
              <a:t>quadratics does not change estimated differences in non-work by </a:t>
            </a:r>
            <a:r>
              <a:rPr lang="en-US" sz="2850" dirty="0" smtClean="0">
                <a:latin typeface="Arial"/>
                <a:cs typeface="Arial"/>
              </a:rPr>
              <a:t>race/ethnicity</a:t>
            </a: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 smtClean="0">
                <a:latin typeface="Arial"/>
                <a:cs typeface="Arial"/>
              </a:rPr>
              <a:t>Adding demographic </a:t>
            </a:r>
            <a:r>
              <a:rPr lang="en-US" sz="2850" dirty="0">
                <a:latin typeface="Arial"/>
                <a:cs typeface="Arial"/>
              </a:rPr>
              <a:t>covariates does reduce the estimated differential </a:t>
            </a:r>
            <a:r>
              <a:rPr lang="en-US" sz="2850" dirty="0" smtClean="0">
                <a:latin typeface="Arial"/>
                <a:cs typeface="Arial"/>
              </a:rPr>
              <a:t>in </a:t>
            </a:r>
            <a:r>
              <a:rPr lang="en-US" sz="2850" dirty="0">
                <a:latin typeface="Arial"/>
                <a:cs typeface="Arial"/>
              </a:rPr>
              <a:t>reported non-work time between minority groups and majority workers for most. The differences remain statistically significant for the two largest groups, and become statistically significant among Asian-American workers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Work-related controls including occupation, industry and union status do reduce the difference in non-work by race and ethnicity, but </a:t>
            </a:r>
            <a:r>
              <a:rPr lang="en-US" sz="2850" dirty="0" smtClean="0">
                <a:latin typeface="Arial"/>
                <a:cs typeface="Arial"/>
              </a:rPr>
              <a:t>they remain </a:t>
            </a:r>
            <a:r>
              <a:rPr lang="en-US" sz="2850" dirty="0">
                <a:latin typeface="Arial"/>
                <a:cs typeface="Arial"/>
              </a:rPr>
              <a:t>statistically significant. The results are similar with </a:t>
            </a:r>
            <a:r>
              <a:rPr lang="en-US" sz="2850" dirty="0" smtClean="0">
                <a:latin typeface="Arial"/>
                <a:cs typeface="Arial"/>
              </a:rPr>
              <a:t>very detailed </a:t>
            </a:r>
            <a:r>
              <a:rPr lang="en-US" sz="2850" dirty="0">
                <a:latin typeface="Arial"/>
                <a:cs typeface="Arial"/>
              </a:rPr>
              <a:t>occupation and industry controls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endParaRPr lang="en-US" sz="2850" dirty="0">
              <a:latin typeface="Arial"/>
              <a:cs typeface="Arial"/>
            </a:endParaRP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endParaRPr lang="en-US" sz="2850" dirty="0">
              <a:latin typeface="Arial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992517" y="26471843"/>
            <a:ext cx="15059215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Equal Employment Opportunity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6231343" y="26940086"/>
            <a:ext cx="15254779" cy="6789936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Greater protection by more stringent enforcement of EEO legislation might reduce the firing risk perceived by minority workers if caught not working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Expect that interactions of the strength of enforcement of EEO legislation in the labor market where a worker resides would yield positive estimates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>
                <a:latin typeface="Arial"/>
                <a:cs typeface="Arial"/>
              </a:rPr>
              <a:t>Workers of all races/ethnicities (especially men) are found to spend greater fractions of the workday not working in states in which more EEOC charges are filed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r>
              <a:rPr lang="en-US" sz="2850" dirty="0" smtClean="0">
                <a:latin typeface="Arial"/>
                <a:cs typeface="Arial"/>
              </a:rPr>
              <a:t>But EEOC </a:t>
            </a:r>
            <a:r>
              <a:rPr lang="en-US" sz="2850" dirty="0">
                <a:latin typeface="Arial"/>
                <a:cs typeface="Arial"/>
              </a:rPr>
              <a:t>enforcement in an area does not alter the on-the-job non-work behavior of minority compared to majority workers</a:t>
            </a:r>
          </a:p>
          <a:p>
            <a:pPr marL="457200" indent="-457200">
              <a:lnSpc>
                <a:spcPct val="165000"/>
              </a:lnSpc>
              <a:buSzPct val="135000"/>
              <a:buFont typeface="Arial" panose="020B0604020202020204" pitchFamily="34" charset="0"/>
              <a:buChar char="•"/>
            </a:pPr>
            <a:endParaRPr lang="en-US" sz="285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2441" y="3803956"/>
            <a:ext cx="4589757" cy="22814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668562" y="3432516"/>
            <a:ext cx="3047529" cy="30475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031" y="3771666"/>
            <a:ext cx="4354303" cy="23961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647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Foxglove</dc:creator>
  <cp:lastModifiedBy>Windows User</cp:lastModifiedBy>
  <cp:revision>173</cp:revision>
  <cp:lastPrinted>2016-08-24T19:19:05Z</cp:lastPrinted>
  <dcterms:created xsi:type="dcterms:W3CDTF">2010-09-24T13:55:51Z</dcterms:created>
  <dcterms:modified xsi:type="dcterms:W3CDTF">2016-11-29T23:42:35Z</dcterms:modified>
</cp:coreProperties>
</file>