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314" r:id="rId12"/>
    <p:sldId id="266" r:id="rId13"/>
    <p:sldId id="326" r:id="rId14"/>
    <p:sldId id="315" r:id="rId15"/>
    <p:sldId id="316" r:id="rId16"/>
    <p:sldId id="317" r:id="rId17"/>
    <p:sldId id="318" r:id="rId18"/>
    <p:sldId id="311" r:id="rId19"/>
    <p:sldId id="271" r:id="rId20"/>
    <p:sldId id="321" r:id="rId21"/>
    <p:sldId id="322" r:id="rId22"/>
    <p:sldId id="323" r:id="rId23"/>
    <p:sldId id="324" r:id="rId24"/>
    <p:sldId id="325" r:id="rId25"/>
    <p:sldId id="313" r:id="rId26"/>
    <p:sldId id="31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5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7481B-1982-7444-835C-105A9EB73DB9}" type="datetimeFigureOut">
              <a:rPr lang="en-US" smtClean="0"/>
              <a:t>7/11/20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A777A-DD04-E748-9EDE-04339EEF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9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Now, I would like discuss the two principal purposes of the website: training and corpus research</a:t>
            </a:r>
          </a:p>
          <a:p>
            <a:endParaRPr lang="en-US">
              <a:latin typeface="Calibri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ECA7FD-DDF8-2249-9F05-6683695CE8E1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8900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Inspired by ACTFL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393A53-7E8B-434E-A353-30574CDCABDB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44267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>
              <a:latin typeface="Calibri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837D51-D6D2-9541-A8C1-312A80F0DB1E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2103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86C66-12CF-0C46-809C-BC923E543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ACF5B-3283-394E-B30C-65E13321A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EDD1D-0BF1-1042-8DD2-A4BF0DF6E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023E-0E76-C944-B0E8-77562B624C85}" type="datetimeFigureOut">
              <a:rPr lang="en-US" smtClean="0"/>
              <a:t>7/11/20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7E103-6CBA-224F-B9FC-C7AC6A13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9EA8C-DCC2-FC48-88BE-10740DD5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09B5-5703-E740-94D3-B91664B2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9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8E05A-C58B-2D41-99D8-DE0514DF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4CCC1-60B3-DD48-B0F9-1B09D6A0E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884FC-21E5-AA4C-9B90-76DE0DA32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023E-0E76-C944-B0E8-77562B624C85}" type="datetimeFigureOut">
              <a:rPr lang="en-US" smtClean="0"/>
              <a:t>7/11/20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C4141-B4EC-AF44-8AA8-D345D7E8E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8E3AF-769B-6C44-A4AE-0117F0AD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09B5-5703-E740-94D3-B91664B2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7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D9AADD-E9BB-D447-8AAC-03BE45A6EA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8FAB9-9865-F04D-9D79-B0CFE9F5F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CCF92-53EC-AA4D-85F1-400E05D2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023E-0E76-C944-B0E8-77562B624C85}" type="datetimeFigureOut">
              <a:rPr lang="en-US" smtClean="0"/>
              <a:t>7/11/20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63A3B-E39D-1842-A7AA-7F581B5CF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724C5-51CE-A041-A9FB-F36F5279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09B5-5703-E740-94D3-B91664B2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C0BD-9477-8547-AC62-AABA6AFA8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42608-D963-6440-B5F1-C506611A5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E1A0D-8F1E-014E-BEEF-722908463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023E-0E76-C944-B0E8-77562B624C85}" type="datetimeFigureOut">
              <a:rPr lang="en-US" smtClean="0"/>
              <a:t>7/11/20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7A53C-6AA5-2048-B64E-7CEB9831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D186E-F2B5-B446-97A3-44C85B08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09B5-5703-E740-94D3-B91664B2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0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89CE6-3FBE-9849-AC0C-27FB8FAA5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8DEA1-D1CC-A549-BA54-7AE44A1F7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AAE73-A147-9C4B-93F0-672BEDBB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023E-0E76-C944-B0E8-77562B624C85}" type="datetimeFigureOut">
              <a:rPr lang="en-US" smtClean="0"/>
              <a:t>7/11/20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09D59-C753-4647-978F-54BC6E5E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7AED-B63A-114B-AA76-73B90A2E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09B5-5703-E740-94D3-B91664B2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7C36-D4DE-9543-999F-5CE9E260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6F0F4-C9C1-974E-B273-C9F1E7189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0189F-37FE-4A42-B371-12A797DB3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4FBF1-4C14-F640-BC82-036DA8FCB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023E-0E76-C944-B0E8-77562B624C85}" type="datetimeFigureOut">
              <a:rPr lang="en-US" smtClean="0"/>
              <a:t>7/11/20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245A2-2ED5-324A-8DF1-8299B6272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66C42-39C9-6F4D-96C3-4D338C25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09B5-5703-E740-94D3-B91664B2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E6A8-EAF3-674F-B034-022201F8F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9D60A-582A-704C-A833-F401A7B77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F4A40-3613-C049-9927-A3B0FD7D7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594F8-D394-4B43-B4B2-2EA4EB0095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CD204F-93D6-5348-82ED-8AA761CDE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4D939F-62B1-3244-B734-CB7A81FB0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023E-0E76-C944-B0E8-77562B624C85}" type="datetimeFigureOut">
              <a:rPr lang="en-US" smtClean="0"/>
              <a:t>7/11/20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DFB1DD-5A7A-AB46-935D-910DACB8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BA0C02-A6A0-D44A-8898-2460432D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09B5-5703-E740-94D3-B91664B2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8AC5D-125C-EB4B-91FF-A6EEC6FC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F6A65-4527-C04D-B3ED-4A30CEF5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023E-0E76-C944-B0E8-77562B624C85}" type="datetimeFigureOut">
              <a:rPr lang="en-US" smtClean="0"/>
              <a:t>7/11/20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A47D2-D3C9-1E42-B335-8746770E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C4377-0F90-6140-ABA7-1E961A9C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09B5-5703-E740-94D3-B91664B2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6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8D08D-99E2-F04F-8433-AADAE7A8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023E-0E76-C944-B0E8-77562B624C85}" type="datetimeFigureOut">
              <a:rPr lang="en-US" smtClean="0"/>
              <a:t>7/11/20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5E4E1-FC88-7143-AE65-6A0591AAF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7EAF9-307C-1B40-9AC7-F8DA742F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09B5-5703-E740-94D3-B91664B2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5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0C7B-4500-264F-9BC5-F831A06E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DCD98-6735-1A4F-8BFB-C8E783CF7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E8B32-3691-4B4D-BC89-24A662BA5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6E1C7-0F17-5C4E-A506-7F3F2C6D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023E-0E76-C944-B0E8-77562B624C85}" type="datetimeFigureOut">
              <a:rPr lang="en-US" smtClean="0"/>
              <a:t>7/11/20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224A7-5C18-B041-84C7-4D20B1D5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706F9-1D80-8E4D-A2F7-9605C9DA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09B5-5703-E740-94D3-B91664B2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9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5E06-061C-3843-9AA7-15CEAA6E3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118B4-102A-2D49-9860-4A53CD29D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CF25C-3436-AB43-AFAE-C6D314E18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97B70-C21E-1F46-A7DE-80CDD803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023E-0E76-C944-B0E8-77562B624C85}" type="datetimeFigureOut">
              <a:rPr lang="en-US" smtClean="0"/>
              <a:t>7/11/20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A3FE4-9753-8446-82B2-384B898B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CEB27-1C28-B949-9365-9350A8395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09B5-5703-E740-94D3-B91664B2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2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8DF32-15FF-E745-845B-A80D5FF2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AA5E4-77D7-924C-AD3C-FFC7148F1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92CEA-2917-D34C-B876-D20DD33BC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E023E-0E76-C944-B0E8-77562B624C85}" type="datetimeFigureOut">
              <a:rPr lang="en-US" smtClean="0"/>
              <a:t>7/11/20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4621C-C925-0445-9FB5-991BF341B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9B8A3-146D-7F41-A377-99B007A05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809B5-5703-E740-94D3-B91664B2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9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mailto:d.koike@Austin.utexas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its.utexas.edu/sp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aits.utexas.edu/spt/video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its.utexas.edu/spt/docs/spt-sample-activity-0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aits.utexas.edu/spt/docs/spt-sample-activity-02.pd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crusader.blogspot.com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843EC-E567-9F46-B5C1-22416C534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5353"/>
            <a:ext cx="9144000" cy="203428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SOPI: Past and Present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9B89E-BD6F-AA4A-A9B4-F10ECA85B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25393"/>
            <a:ext cx="9144000" cy="291024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Dale Koike</a:t>
            </a:r>
          </a:p>
          <a:p>
            <a:r>
              <a:rPr lang="en-US" sz="2800" dirty="0"/>
              <a:t>University of Texas at Austin</a:t>
            </a:r>
          </a:p>
          <a:p>
            <a:r>
              <a:rPr lang="en-US" sz="2800" dirty="0">
                <a:hlinkClick r:id="rId2"/>
              </a:rPr>
              <a:t>d.koike@Austin.utexas.edu</a:t>
            </a:r>
            <a:endParaRPr lang="en-US" sz="2800" dirty="0"/>
          </a:p>
          <a:p>
            <a:endParaRPr lang="en-US" sz="2800" dirty="0"/>
          </a:p>
          <a:p>
            <a:r>
              <a:rPr lang="en-US" sz="2800" i="1" dirty="0">
                <a:solidFill>
                  <a:schemeClr val="accent1"/>
                </a:solidFill>
              </a:rPr>
              <a:t>Texas Language Center Workshop</a:t>
            </a:r>
          </a:p>
          <a:p>
            <a:r>
              <a:rPr lang="en-US" sz="2800" i="1" dirty="0">
                <a:solidFill>
                  <a:schemeClr val="accent1"/>
                </a:solidFill>
              </a:rPr>
              <a:t> July 11,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DD70F-6AE3-5B48-8333-A599D69BC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1863" y="5478337"/>
            <a:ext cx="1212273" cy="900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2E13EC-DD2E-874F-92EB-4FD7B030D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618" y="622015"/>
            <a:ext cx="14605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5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EF568-9297-954A-A190-208FF87C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54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My SOPI at UT (“RAACS”; now defunct)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E4975-D0F3-AF49-BE29-FB2C95F76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674"/>
            <a:ext cx="10515600" cy="5568201"/>
          </a:xfrm>
        </p:spPr>
        <p:txBody>
          <a:bodyPr/>
          <a:lstStyle/>
          <a:p>
            <a:r>
              <a:rPr lang="en-US" dirty="0"/>
              <a:t>Modeled after TOPT (now part of TEKS for LOTE)</a:t>
            </a:r>
          </a:p>
          <a:p>
            <a:r>
              <a:rPr lang="en-US" dirty="0"/>
              <a:t>TOPT required </a:t>
            </a:r>
            <a:r>
              <a:rPr lang="en-US" dirty="0" err="1"/>
              <a:t>monologic</a:t>
            </a:r>
            <a:r>
              <a:rPr lang="en-US" dirty="0"/>
              <a:t> answers of 60-90 seconds in length</a:t>
            </a:r>
          </a:p>
          <a:p>
            <a:r>
              <a:rPr lang="en-US" dirty="0"/>
              <a:t>Students read a prompt, got 1 minute to prepare an answer, and then taped it onto a tape cassette in the language lab. </a:t>
            </a:r>
          </a:p>
          <a:p>
            <a:r>
              <a:rPr lang="en-US" dirty="0"/>
              <a:t>Now: course management system (Canvas); students do everything online, within a given time limit</a:t>
            </a:r>
          </a:p>
          <a:p>
            <a:r>
              <a:rPr lang="en-US" dirty="0"/>
              <a:t>Students can record themselves at home; camera</a:t>
            </a:r>
          </a:p>
          <a:p>
            <a:r>
              <a:rPr lang="en-US" dirty="0"/>
              <a:t>Students do not know the questions beforehand</a:t>
            </a:r>
          </a:p>
        </p:txBody>
      </p:sp>
    </p:spTree>
    <p:extLst>
      <p:ext uri="{BB962C8B-B14F-4D97-AF65-F5344CB8AC3E}">
        <p14:creationId xmlns:p14="http://schemas.microsoft.com/office/powerpoint/2010/main" val="729124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7BA34-BBA1-8246-922B-BDF5F0FA9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Sample clip from SOPI (Koike)</a:t>
            </a:r>
          </a:p>
        </p:txBody>
      </p:sp>
      <p:pic>
        <p:nvPicPr>
          <p:cNvPr id="4" name="betts_taylor4102667_question_24393232_44804369_Audio TBETTS 2.m4a" descr="betts_taylor4102667_question_24393232_44804369_Audio TBETTS 2.m4a">
            <a:hlinkClick r:id="" action="ppaction://media"/>
            <a:extLst>
              <a:ext uri="{FF2B5EF4-FFF2-40B4-BE49-F238E27FC236}">
                <a16:creationId xmlns:a16="http://schemas.microsoft.com/office/drawing/2014/main" id="{5AABF6AC-6A65-B54B-A767-BF4BC1DD4264}"/>
              </a:ext>
            </a:extLst>
          </p:cNvPr>
          <p:cNvPicPr>
            <a:picLocks noGrp="1" noChangeAspect="1"/>
          </p:cNvPicPr>
          <p:nvPr>
            <p:ph sz="quarter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1726" y="2321764"/>
            <a:ext cx="1923212" cy="1325563"/>
          </a:xfrm>
        </p:spPr>
      </p:pic>
    </p:spTree>
    <p:extLst>
      <p:ext uri="{BB962C8B-B14F-4D97-AF65-F5344CB8AC3E}">
        <p14:creationId xmlns:p14="http://schemas.microsoft.com/office/powerpoint/2010/main" val="148984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EF568-9297-954A-A190-208FF87C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54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Study on SOPI (vs. OPI)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E4975-D0F3-AF49-BE29-FB2C95F76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674"/>
            <a:ext cx="10515600" cy="5568201"/>
          </a:xfrm>
        </p:spPr>
        <p:txBody>
          <a:bodyPr/>
          <a:lstStyle/>
          <a:p>
            <a:r>
              <a:rPr lang="en-US" dirty="0"/>
              <a:t>Particular question had more effect than the type of test modality (OPI vs. SOPI) itself</a:t>
            </a:r>
          </a:p>
          <a:p>
            <a:r>
              <a:rPr lang="en-US" dirty="0"/>
              <a:t>Test type did influence the particular strategies and type of discourse in answers</a:t>
            </a:r>
          </a:p>
          <a:p>
            <a:r>
              <a:rPr lang="en-US" dirty="0"/>
              <a:t>OPI: reflected interactive nature (features of dialogue)</a:t>
            </a:r>
          </a:p>
          <a:p>
            <a:r>
              <a:rPr lang="en-US" dirty="0"/>
              <a:t>SOPI: a more formal and at times awkward discourse (e.g., more fillers to fill in gaps; self-correction)</a:t>
            </a:r>
          </a:p>
          <a:p>
            <a:r>
              <a:rPr lang="en-US" dirty="0"/>
              <a:t>SOPI: tended to stay more on task; more ideas with better organization</a:t>
            </a:r>
          </a:p>
          <a:p>
            <a:r>
              <a:rPr lang="en-US" dirty="0"/>
              <a:t>Suggestion: proficiency test should examine ability in both </a:t>
            </a:r>
            <a:r>
              <a:rPr lang="en-US" dirty="0" err="1"/>
              <a:t>monologic</a:t>
            </a:r>
            <a:r>
              <a:rPr lang="en-US" dirty="0"/>
              <a:t> (SOPI-like) and dialogic (OPI-like) contexts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43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1FAD-1956-DE47-B127-E8E429F13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8EC242-AEBB-FD4F-92C2-DC1ADB033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140982" y="-2318657"/>
            <a:ext cx="6127750" cy="11495313"/>
          </a:xfrm>
        </p:spPr>
      </p:pic>
    </p:spTree>
    <p:extLst>
      <p:ext uri="{BB962C8B-B14F-4D97-AF65-F5344CB8AC3E}">
        <p14:creationId xmlns:p14="http://schemas.microsoft.com/office/powerpoint/2010/main" val="3577930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3FE2B-F29B-7D41-958F-331D2796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530245-9BC9-CA49-AF2B-DA2DCD39D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964" y="0"/>
            <a:ext cx="9308387" cy="7562172"/>
          </a:xfrm>
        </p:spPr>
      </p:pic>
    </p:spTree>
    <p:extLst>
      <p:ext uri="{BB962C8B-B14F-4D97-AF65-F5344CB8AC3E}">
        <p14:creationId xmlns:p14="http://schemas.microsoft.com/office/powerpoint/2010/main" val="3520393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7566B-D460-A044-B6C7-47CB374D3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764" y="252109"/>
            <a:ext cx="10515600" cy="67256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9C24-E878-C142-AC60-9C3A273DB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674"/>
            <a:ext cx="10515600" cy="5589141"/>
          </a:xfrm>
        </p:spPr>
        <p:txBody>
          <a:bodyPr>
            <a:normAutofit/>
          </a:bodyPr>
          <a:lstStyle/>
          <a:p>
            <a:r>
              <a:rPr lang="en-US" dirty="0"/>
              <a:t>Not conversations but rather interviews (one person controls, the other responds, lack of true co-construction of meaning)</a:t>
            </a:r>
          </a:p>
          <a:p>
            <a:r>
              <a:rPr lang="en-US" dirty="0"/>
              <a:t>Young &amp; He (1998) on ‘</a:t>
            </a:r>
            <a:r>
              <a:rPr lang="en-US" dirty="0" err="1"/>
              <a:t>interactiveness</a:t>
            </a:r>
            <a:r>
              <a:rPr lang="en-US" dirty="0"/>
              <a:t>’: way candidate draws on different types of knowledge :  </a:t>
            </a:r>
          </a:p>
          <a:p>
            <a:pPr lvl="1"/>
            <a:r>
              <a:rPr lang="en-US" dirty="0"/>
              <a:t>Knowledge of the L2, how to overcome communication difficulties (strategic competence), how to organize and plan a task (metacognitive strategies); </a:t>
            </a:r>
          </a:p>
          <a:p>
            <a:pPr lvl="1"/>
            <a:r>
              <a:rPr lang="en-US" dirty="0"/>
              <a:t>Knowledge of topic, and emotions to particular tasks and topics (affective schemata). </a:t>
            </a:r>
          </a:p>
          <a:p>
            <a:r>
              <a:rPr lang="en-US" dirty="0"/>
              <a:t>These all enter into answers; should be acknowledged in some way in the ratings. </a:t>
            </a:r>
          </a:p>
        </p:txBody>
      </p:sp>
    </p:spTree>
    <p:extLst>
      <p:ext uri="{BB962C8B-B14F-4D97-AF65-F5344CB8AC3E}">
        <p14:creationId xmlns:p14="http://schemas.microsoft.com/office/powerpoint/2010/main" val="1515996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7E7D-D8C0-7A4A-84D0-5A76010BE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00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63BC0-A6C9-1F4E-B43A-A2EE52F46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222"/>
            <a:ext cx="10515600" cy="5465852"/>
          </a:xfrm>
        </p:spPr>
        <p:txBody>
          <a:bodyPr/>
          <a:lstStyle/>
          <a:p>
            <a:r>
              <a:rPr lang="en-US" dirty="0"/>
              <a:t>My conversation classes: evaluation (grade) based on ‘portfolio’ of recordings and videos of different types of talk, </a:t>
            </a:r>
          </a:p>
          <a:p>
            <a:r>
              <a:rPr lang="en-US" dirty="0"/>
              <a:t>with people of different relationships, and of different topics</a:t>
            </a:r>
          </a:p>
          <a:p>
            <a:r>
              <a:rPr lang="en-US" dirty="0"/>
              <a:t>get an idea of their range and breadth of proficiency in different contexts and language functions.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B5FD2-E937-9D43-A7D8-603774612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382" y="3429000"/>
            <a:ext cx="2603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96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F361F-25F1-944B-9AEB-9D37601E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09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Some idea of proficiency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FC07C-FD71-FD41-9C06-0E94196AC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9061"/>
            <a:ext cx="10515600" cy="5087902"/>
          </a:xfrm>
        </p:spPr>
        <p:txBody>
          <a:bodyPr/>
          <a:lstStyle/>
          <a:p>
            <a:r>
              <a:rPr lang="en-US" i="1" dirty="0"/>
              <a:t>Spanish Proficiency Training (SPT) </a:t>
            </a:r>
            <a:r>
              <a:rPr lang="en-US" dirty="0"/>
              <a:t>website (</a:t>
            </a:r>
            <a:r>
              <a:rPr lang="en-US" dirty="0">
                <a:hlinkClick r:id="rId2"/>
              </a:rPr>
              <a:t>http://www.laits.utexas.edu/spt/</a:t>
            </a:r>
            <a:r>
              <a:rPr lang="en-US" dirty="0"/>
              <a:t>); free, online resource to train Spanish teachers and learners to work with proficiency levels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/>
              <a:t>Help learners of Spanish understand concept of proficiency levels through practice in evaluating others and, potentially, themselves</a:t>
            </a:r>
          </a:p>
          <a:p>
            <a:r>
              <a:rPr lang="en-US" dirty="0"/>
              <a:t>Website: (1) provides necessary proficiency level training; </a:t>
            </a:r>
          </a:p>
          <a:p>
            <a:r>
              <a:rPr lang="en-US" dirty="0"/>
              <a:t>(2) free; and </a:t>
            </a:r>
          </a:p>
          <a:p>
            <a:r>
              <a:rPr lang="en-US" dirty="0"/>
              <a:t>(3) allows teachers to gain necessary training either as in-house training session or on own free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26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795463" y="228601"/>
            <a:ext cx="8534400" cy="7588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" charset="0"/>
              </a:rPr>
              <a:t>Overview of the SPT website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  <a:latin typeface="Trebuchet MS" charset="0"/>
              </a:rPr>
              <a:t>Web-based corpus of 327 videos, 1-5 minutes each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Trebuchet MS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400" dirty="0">
                <a:latin typeface="Trebuchet MS" charset="0"/>
              </a:rPr>
              <a:t>38 L2 learners, including 16 Spanish heritage language learners</a:t>
            </a:r>
          </a:p>
          <a:p>
            <a:pPr lvl="2" eaLnBrk="1" hangingPunct="1">
              <a:lnSpc>
                <a:spcPct val="90000"/>
              </a:lnSpc>
            </a:pPr>
            <a:endParaRPr lang="en-US" sz="2400" dirty="0">
              <a:latin typeface="Trebuchet MS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400" dirty="0">
                <a:latin typeface="Trebuchet MS" charset="0"/>
              </a:rPr>
              <a:t>Interview format focused on learners</a:t>
            </a:r>
          </a:p>
          <a:p>
            <a:pPr lvl="2" eaLnBrk="1" hangingPunct="1">
              <a:lnSpc>
                <a:spcPct val="90000"/>
              </a:lnSpc>
            </a:pPr>
            <a:endParaRPr lang="en-US" sz="1900" dirty="0">
              <a:latin typeface="Trebuchet MS" charset="0"/>
            </a:endParaRPr>
          </a:p>
          <a:p>
            <a:r>
              <a:rPr lang="en-US" dirty="0">
                <a:solidFill>
                  <a:srgbClr val="000090"/>
                </a:solidFill>
                <a:latin typeface="Trebuchet MS" charset="0"/>
              </a:rPr>
              <a:t>Interactive questions with feedback to assess features relevant to proficiency</a:t>
            </a:r>
          </a:p>
          <a:p>
            <a:endParaRPr lang="en-US" dirty="0">
              <a:latin typeface="Times New Roman" charset="0"/>
            </a:endParaRPr>
          </a:p>
          <a:p>
            <a:pPr marL="0" indent="0">
              <a:buNone/>
            </a:pPr>
            <a:r>
              <a:rPr lang="en-US" b="1" dirty="0">
                <a:latin typeface="Lucida Grande"/>
                <a:ea typeface="Lucida Grande"/>
                <a:cs typeface="Lucida Grande"/>
              </a:rPr>
              <a:t></a:t>
            </a:r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31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8602"/>
            <a:ext cx="8534400" cy="5008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Georgia" charset="0"/>
              </a:rPr>
              <a:t>Proficiency Levels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811658"/>
              </p:ext>
            </p:extLst>
          </p:nvPr>
        </p:nvGraphicFramePr>
        <p:xfrm>
          <a:off x="770562" y="729466"/>
          <a:ext cx="10664576" cy="5572909"/>
        </p:xfrm>
        <a:graphic>
          <a:graphicData uri="http://schemas.openxmlformats.org/drawingml/2006/table">
            <a:tbl>
              <a:tblPr/>
              <a:tblGrid>
                <a:gridCol w="2421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0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明朝" charset="0"/>
                          <a:cs typeface="ＭＳ 明朝" charset="0"/>
                        </a:rPr>
                        <a:t>SPT level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明朝" charset="0"/>
                        <a:cs typeface="ＭＳ 明朝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明朝" charset="0"/>
                          <a:cs typeface="ＭＳ 明朝" charset="0"/>
                        </a:rPr>
                        <a:t>ACTFL level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明朝" charset="0"/>
                        <a:cs typeface="ＭＳ 明朝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明朝" charset="0"/>
                          <a:cs typeface="ＭＳ 明朝" charset="0"/>
                        </a:rPr>
                        <a:t>SPT Functions/Contexts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明朝" charset="0"/>
                        <a:cs typeface="ＭＳ 明朝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明朝" charset="0"/>
                          <a:cs typeface="ＭＳ 明朝" charset="0"/>
                        </a:rPr>
                        <a:t>Beginner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0"/>
                        <a:cs typeface="ＭＳ 明朝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明朝" charset="0"/>
                          <a:cs typeface="ＭＳ 明朝" charset="0"/>
                        </a:rPr>
                        <a:t>Novice Low/Mid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0"/>
                        <a:cs typeface="ＭＳ 明朝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Cambria" charset="0"/>
                        </a:rPr>
                        <a:t>Produce lists of words and phrases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Cambria" charset="0"/>
                        </a:rPr>
                        <a:t>Communicate by repeating interlocutor</a:t>
                      </a:r>
                      <a:r>
                        <a:rPr kumimoji="0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Cambria" charset="0"/>
                        </a:rPr>
                        <a:t>’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Cambria" charset="0"/>
                        </a:rPr>
                        <a:t>s words and with learned utterances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0"/>
                          <a:cs typeface="ＭＳ 明朝" charset="0"/>
                        </a:rPr>
                        <a:t>Beginner–Intermediate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0"/>
                        <a:cs typeface="ＭＳ 明朝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0"/>
                          <a:cs typeface="ＭＳ 明朝" charset="0"/>
                        </a:rPr>
                        <a:t>Novice High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0"/>
                        <a:cs typeface="ＭＳ 明朝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Cambria" charset="0"/>
                        </a:rPr>
                        <a:t>Sometimes but not consistently maintain simple conversation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Cambria" charset="0"/>
                        </a:rPr>
                        <a:t>Communicate via a combination of learned utterances and spontaneous language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0"/>
                          <a:cs typeface="ＭＳ 明朝" charset="0"/>
                        </a:rPr>
                        <a:t>Intermediate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0"/>
                        <a:cs typeface="ＭＳ 明朝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0"/>
                          <a:cs typeface="ＭＳ 明朝" charset="0"/>
                        </a:rPr>
                        <a:t>Intermediate Low/Mid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0"/>
                        <a:cs typeface="ＭＳ 明朝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Cambria" charset="0"/>
                        </a:rPr>
                        <a:t>Consistently maintain simple conversation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Cambria" charset="0"/>
                        </a:rPr>
                        <a:t>Produce sentences or strings of sentences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0"/>
                          <a:cs typeface="ＭＳ 明朝" charset="0"/>
                        </a:rPr>
                        <a:t>Intermediate–Advanced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0"/>
                        <a:cs typeface="ＭＳ 明朝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0"/>
                          <a:cs typeface="ＭＳ 明朝" charset="0"/>
                        </a:rPr>
                        <a:t>Intermediate High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0"/>
                        <a:cs typeface="ＭＳ 明朝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Cambria" charset="0"/>
                        </a:rPr>
                        <a:t>Sometimes but not consistently tell stories about past events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Cambria" charset="0"/>
                        </a:rPr>
                        <a:t>Explain and describe in detail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4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0"/>
                          <a:cs typeface="ＭＳ 明朝" charset="0"/>
                        </a:rPr>
                        <a:t>Advanced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0"/>
                        <a:cs typeface="ＭＳ 明朝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0"/>
                          <a:cs typeface="ＭＳ 明朝" charset="0"/>
                        </a:rPr>
                        <a:t>Advanced Low/ Mid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0"/>
                        <a:cs typeface="ＭＳ 明朝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Cambria" charset="0"/>
                        </a:rPr>
                        <a:t>Tell stories about past events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Cambria" charset="0"/>
                        </a:rPr>
                        <a:t>Express (and sometimes support) opinions on abstract issues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Cambria" charset="0"/>
                        </a:rPr>
                        <a:t>Use communication strategies to compensate for gaps in linguistic knowledge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3280" name="Rectangle 1"/>
          <p:cNvSpPr>
            <a:spLocks noChangeArrowheads="1"/>
          </p:cNvSpPr>
          <p:nvPr/>
        </p:nvSpPr>
        <p:spPr bwMode="auto">
          <a:xfrm>
            <a:off x="1651000" y="6350000"/>
            <a:ext cx="8928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This chart is from the User</a:t>
            </a:r>
            <a:r>
              <a:rPr lang="ja-JP" altLang="en-US" sz="1600"/>
              <a:t>’</a:t>
            </a:r>
            <a:r>
              <a:rPr lang="en-US" altLang="ja-JP" sz="1600"/>
              <a:t>s Manual, created by Judith Liskin-Gasparro. 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26629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E3EFF-6FAE-3049-863A-391557B0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749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42D90-BB66-D94A-8966-FC19EA4A6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737"/>
            <a:ext cx="10515600" cy="4941870"/>
          </a:xfrm>
        </p:spPr>
        <p:txBody>
          <a:bodyPr/>
          <a:lstStyle/>
          <a:p>
            <a:r>
              <a:rPr lang="en-US" dirty="0"/>
              <a:t>The ‘proficiency’ construct</a:t>
            </a:r>
          </a:p>
          <a:p>
            <a:r>
              <a:rPr lang="en-US" dirty="0"/>
              <a:t>The development of the ACTFL Guidelines and the OPI</a:t>
            </a:r>
          </a:p>
          <a:p>
            <a:r>
              <a:rPr lang="en-US" dirty="0"/>
              <a:t>The SOPI, history, how structured/functions, </a:t>
            </a:r>
            <a:r>
              <a:rPr lang="en-US" dirty="0" err="1"/>
              <a:t>criticsms</a:t>
            </a:r>
            <a:endParaRPr lang="en-US" dirty="0"/>
          </a:p>
          <a:p>
            <a:r>
              <a:rPr lang="en-US" dirty="0"/>
              <a:t>My own SOPI, example, grading rubric</a:t>
            </a:r>
          </a:p>
          <a:p>
            <a:r>
              <a:rPr lang="en-US" dirty="0"/>
              <a:t>(If time) SPT website (expectations of levels); HL proficiencies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10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D01E-19BD-6A40-9252-770DBB1E4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9E782C-98B7-084E-A976-0BCB455401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932100F-2115-3340-ADE6-377E06A5F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1775"/>
            <a:ext cx="9278938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194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D01E-19BD-6A40-9252-770DBB1E4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9E782C-98B7-084E-A976-0BCB455401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6CADA5B-DA84-8D4A-83E9-60D0846C3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08488"/>
            <a:ext cx="91440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315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E400815-8960-484B-AB64-A5B840A98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66"/>
            <a:ext cx="92138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F3103E-E1D2-E344-B9D9-5E48821F8DB3}"/>
              </a:ext>
            </a:extLst>
          </p:cNvPr>
          <p:cNvSpPr txBox="1"/>
          <p:nvPr/>
        </p:nvSpPr>
        <p:spPr>
          <a:xfrm>
            <a:off x="2883159" y="5514392"/>
            <a:ext cx="483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https://laits.utexas.edu/spt/video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99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B4BAACE-BC2D-1F4C-8F11-BF6E7F444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82576"/>
            <a:ext cx="9091613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195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C35E26-4E93-4249-B63E-744928E76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6" y="254000"/>
            <a:ext cx="9128125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069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873250" y="228601"/>
            <a:ext cx="8534400" cy="758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D16349"/>
                </a:solidFill>
                <a:latin typeface="Trebuchet MS" charset="0"/>
              </a:rPr>
              <a:t>User’s Guide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sz="quarter" idx="1"/>
          </p:nvPr>
        </p:nvSpPr>
        <p:spPr>
          <a:xfrm>
            <a:off x="1873251" y="1587501"/>
            <a:ext cx="8423275" cy="4748213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70C0"/>
                </a:solidFill>
              </a:rPr>
              <a:t>Training</a:t>
            </a:r>
            <a:r>
              <a:rPr lang="en-US" dirty="0"/>
              <a:t> – becoming familiar with the website and the proficiency level ratings</a:t>
            </a:r>
          </a:p>
          <a:p>
            <a:pPr eaLnBrk="1" hangingPunct="1"/>
            <a:r>
              <a:rPr lang="en-US" b="1" dirty="0">
                <a:solidFill>
                  <a:srgbClr val="0070C0"/>
                </a:solidFill>
              </a:rPr>
              <a:t>Video Activity</a:t>
            </a:r>
            <a:r>
              <a:rPr lang="en-US" dirty="0">
                <a:solidFill>
                  <a:srgbClr val="0070C0"/>
                </a:solidFill>
              </a:rPr>
              <a:t> </a:t>
            </a:r>
            <a:r>
              <a:rPr lang="en-US" dirty="0"/>
              <a:t>– using the website to rate learners’ proficiency levels</a:t>
            </a:r>
          </a:p>
          <a:p>
            <a:pPr eaLnBrk="1" hangingPunct="1"/>
            <a:r>
              <a:rPr lang="en-US" b="1" dirty="0">
                <a:hlinkClick r:id="rId3"/>
              </a:rPr>
              <a:t>Sample Activity 1: Developing Oral Proficiency in the Classroom</a:t>
            </a:r>
            <a:endParaRPr lang="en-US" b="1" dirty="0"/>
          </a:p>
          <a:p>
            <a:pPr eaLnBrk="1" hangingPunct="1"/>
            <a:r>
              <a:rPr lang="en-US" b="1" dirty="0">
                <a:hlinkClick r:id="rId4"/>
              </a:rPr>
              <a:t>Sample Activity 2: Analyzing Preterit and Imperfect Distinction in Anecdotal Narrative</a:t>
            </a:r>
            <a:endParaRPr lang="en-US" dirty="0">
              <a:solidFill>
                <a:srgbClr val="000090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98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89A611-8F66-6E40-9282-D83CB5063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6" y="0"/>
            <a:ext cx="886690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075D0A-C2AB-EE4F-BBAE-0DBC7F9F9918}"/>
              </a:ext>
            </a:extLst>
          </p:cNvPr>
          <p:cNvSpPr txBox="1"/>
          <p:nvPr/>
        </p:nvSpPr>
        <p:spPr>
          <a:xfrm>
            <a:off x="6558338" y="565079"/>
            <a:ext cx="243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¡Gracias!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E99EBE-34DD-D545-8291-02D7279F46AB}"/>
              </a:ext>
            </a:extLst>
          </p:cNvPr>
          <p:cNvSpPr txBox="1"/>
          <p:nvPr/>
        </p:nvSpPr>
        <p:spPr>
          <a:xfrm>
            <a:off x="4880918" y="5226908"/>
            <a:ext cx="3150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1287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FE47F-5298-5B4D-9657-13ADC77C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804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What is ‘proficiency’?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CCB33-83AF-794F-8C34-A736E69EB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174"/>
            <a:ext cx="10515600" cy="4933789"/>
          </a:xfrm>
        </p:spPr>
        <p:txBody>
          <a:bodyPr/>
          <a:lstStyle/>
          <a:p>
            <a:r>
              <a:rPr lang="en-US" dirty="0"/>
              <a:t>“To be competent or skilled at doing or using something” (</a:t>
            </a:r>
            <a:r>
              <a:rPr lang="en-US" dirty="0" err="1"/>
              <a:t>www.dictionary.com</a:t>
            </a:r>
            <a:r>
              <a:rPr lang="en-US" dirty="0"/>
              <a:t>). </a:t>
            </a:r>
          </a:p>
          <a:p>
            <a:r>
              <a:rPr lang="en-US" dirty="0"/>
              <a:t>In L2 learning, to perform functions through the L2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237AD-A5BB-6448-84A4-AC2C10B06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14796" y="3748642"/>
            <a:ext cx="24511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EA6F-F722-7844-BEF7-82B06C25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32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Focus on Oral Proficiency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264B7-CDEA-C64E-B41D-58D76EE04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449"/>
            <a:ext cx="10515600" cy="5005708"/>
          </a:xfrm>
        </p:spPr>
        <p:txBody>
          <a:bodyPr>
            <a:normAutofit/>
          </a:bodyPr>
          <a:lstStyle/>
          <a:p>
            <a:r>
              <a:rPr lang="en-US" dirty="0"/>
              <a:t>Audiolingual and communicative competence efforts (1960s and 1970s) (Brown Mitchell &amp; Ellingson Vidal 2001, </a:t>
            </a:r>
            <a:r>
              <a:rPr lang="en-US" dirty="0" err="1"/>
              <a:t>Omaggio</a:t>
            </a:r>
            <a:r>
              <a:rPr lang="en-US" dirty="0"/>
              <a:t> Hadley 2001) </a:t>
            </a:r>
          </a:p>
          <a:p>
            <a:r>
              <a:rPr lang="en-US" dirty="0"/>
              <a:t>American Council on the Teaching of Foreign Languages (ACTFL) Proficiency Guidelines (1986, 1999, 2012). </a:t>
            </a:r>
          </a:p>
          <a:p>
            <a:r>
              <a:rPr lang="en-US" dirty="0"/>
              <a:t>ACTFL Proficiency Guidelines: to provide descriptions of linguistic and nonlinguistic features of a learner’s communicative ability when speaking, writing, listening, and reading in the L2. </a:t>
            </a:r>
          </a:p>
          <a:p>
            <a:r>
              <a:rPr lang="en-US" dirty="0"/>
              <a:t>Levels of novice, intermediate, advanced, superior, and distinguished</a:t>
            </a:r>
          </a:p>
          <a:p>
            <a:pPr lvl="1"/>
            <a:r>
              <a:rPr lang="en-US" dirty="0"/>
              <a:t> sublevels within the novice, intermediate, and advanced levels.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3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0735-F73C-7045-92D8-E6F381FA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887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Proficiency levels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7C199-F5A8-6248-8523-FEE590E5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3996"/>
            <a:ext cx="10515600" cy="5106256"/>
          </a:xfrm>
        </p:spPr>
        <p:txBody>
          <a:bodyPr/>
          <a:lstStyle/>
          <a:p>
            <a:r>
              <a:rPr lang="en-US" dirty="0"/>
              <a:t>Other descriptions of learner proficiency levels </a:t>
            </a:r>
          </a:p>
          <a:p>
            <a:r>
              <a:rPr lang="en-US" dirty="0"/>
              <a:t>Interagency Linguistic Roundtable (ILR) Proficiency scale </a:t>
            </a:r>
          </a:p>
          <a:p>
            <a:r>
              <a:rPr lang="en-US" dirty="0"/>
              <a:t>CEFR scale in Europe </a:t>
            </a:r>
          </a:p>
          <a:p>
            <a:r>
              <a:rPr lang="en-US" dirty="0"/>
              <a:t>Scales to describe theorized developmental steps, provide benchmarks for learners &gt; become a cornerstone for assessments </a:t>
            </a:r>
          </a:p>
          <a:p>
            <a:r>
              <a:rPr lang="en-US" dirty="0"/>
              <a:t>Some positive impacts: language programs and </a:t>
            </a:r>
            <a:r>
              <a:rPr lang="en-US"/>
              <a:t>classes became </a:t>
            </a:r>
            <a:r>
              <a:rPr lang="en-US" dirty="0"/>
              <a:t>more learner-centered, communicatively-centered, and function-focused from a linguistic and communication perspective (</a:t>
            </a:r>
            <a:r>
              <a:rPr lang="en-US" dirty="0" err="1"/>
              <a:t>Liskin</a:t>
            </a:r>
            <a:r>
              <a:rPr lang="en-US" dirty="0"/>
              <a:t>-Gasparro 2003).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5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69A85-5F0B-A040-BB58-45714A64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85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Simulated Oral Proficiency Interviews (SOPI)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EDA41-01A5-8B45-B152-F8CDAFA58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3996"/>
            <a:ext cx="10515600" cy="5218879"/>
          </a:xfrm>
        </p:spPr>
        <p:txBody>
          <a:bodyPr/>
          <a:lstStyle/>
          <a:p>
            <a:r>
              <a:rPr lang="en-US" dirty="0"/>
              <a:t>Emulate the OPI as much as possible; tape-recorded format (not face-to-face) </a:t>
            </a:r>
            <a:r>
              <a:rPr lang="en-US"/>
              <a:t>(Stansfield 1996). </a:t>
            </a:r>
            <a:endParaRPr lang="en-US" dirty="0"/>
          </a:p>
          <a:p>
            <a:r>
              <a:rPr lang="en-US" dirty="0"/>
              <a:t>Elicits speaking via written or oral prompt, then recorded in some way</a:t>
            </a:r>
          </a:p>
          <a:p>
            <a:r>
              <a:rPr lang="en-US" dirty="0"/>
              <a:t>Prompts </a:t>
            </a:r>
          </a:p>
          <a:p>
            <a:r>
              <a:rPr lang="en-US" dirty="0"/>
              <a:t>Objective of   the four qualities of a good test: authenticity, reliability, validity, and </a:t>
            </a:r>
            <a:r>
              <a:rPr lang="en-US" dirty="0" err="1"/>
              <a:t>interactiveness</a:t>
            </a:r>
            <a:r>
              <a:rPr lang="en-US" dirty="0"/>
              <a:t> (Bachman &amp; Palmer 1990; 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5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5C2BD-5A54-554E-9DB6-83335E39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8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Format of prototypical SOPI</a:t>
            </a:r>
            <a:r>
              <a:rPr lang="en-US" b="1" dirty="0">
                <a:solidFill>
                  <a:srgbClr val="FF0000"/>
                </a:solidFill>
                <a:effectLst/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B65D9-B49A-E344-9659-662CE99F0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882"/>
            <a:ext cx="10515600" cy="5250095"/>
          </a:xfrm>
        </p:spPr>
        <p:txBody>
          <a:bodyPr/>
          <a:lstStyle/>
          <a:p>
            <a:r>
              <a:rPr lang="en-US" dirty="0"/>
              <a:t>1. Brief personal questions as warm-up </a:t>
            </a:r>
          </a:p>
          <a:p>
            <a:r>
              <a:rPr lang="en-US" dirty="0"/>
              <a:t>2. Then performance-based tasks to elicit language ("level check" and "probe" phases of OPI)</a:t>
            </a:r>
          </a:p>
          <a:p>
            <a:r>
              <a:rPr lang="en-US" dirty="0"/>
              <a:t>3. Pause/tone; candidate then records each answer (e.g., 7 seconds), then cut off with another tone </a:t>
            </a:r>
          </a:p>
          <a:p>
            <a:r>
              <a:rPr lang="en-US" dirty="0"/>
              <a:t>&gt;Assess ability to perform various functions of different levels (Intermediate, Advanced, and Superior) of the ACTFL Proficiency Guidelines.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7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5C2BD-5A54-554E-9DB6-83335E39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8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Format of prototypical SOPI</a:t>
            </a:r>
            <a:r>
              <a:rPr lang="en-US" b="1" dirty="0">
                <a:solidFill>
                  <a:srgbClr val="FF0000"/>
                </a:solidFill>
                <a:effectLst/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B65D9-B49A-E344-9659-662CE99F0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882"/>
            <a:ext cx="10515600" cy="5250095"/>
          </a:xfrm>
        </p:spPr>
        <p:txBody>
          <a:bodyPr>
            <a:normAutofit/>
          </a:bodyPr>
          <a:lstStyle/>
          <a:p>
            <a:r>
              <a:rPr lang="en-US" dirty="0"/>
              <a:t>4. Picture-based tasks: questions about pictures; give directions with map; describe a particular place in a drawing; narrate in the present, past, or future </a:t>
            </a:r>
          </a:p>
          <a:p>
            <a:r>
              <a:rPr lang="en-US" dirty="0"/>
              <a:t>Higher levels of the Guidelines: e.g., stating advantages and disadvantages, supporting an opinion, apologizing, giving an informal talk</a:t>
            </a:r>
          </a:p>
          <a:p>
            <a:r>
              <a:rPr lang="en-US" dirty="0"/>
              <a:t>Lower proficiency candidates stop where abilities do not meet needs of task</a:t>
            </a:r>
          </a:p>
          <a:p>
            <a:r>
              <a:rPr lang="en-US" dirty="0"/>
              <a:t>Possible ‘wind-down’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7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5C2BD-5A54-554E-9DB6-83335E39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8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Scores;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B65D9-B49A-E344-9659-662CE99F0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882"/>
            <a:ext cx="10515600" cy="5250095"/>
          </a:xfrm>
        </p:spPr>
        <p:txBody>
          <a:bodyPr>
            <a:normAutofit/>
          </a:bodyPr>
          <a:lstStyle/>
          <a:p>
            <a:r>
              <a:rPr lang="en-US" dirty="0"/>
              <a:t>5. Scores: from Novice to Superior/Distinguished</a:t>
            </a:r>
          </a:p>
          <a:p>
            <a:r>
              <a:rPr lang="en-US" dirty="0"/>
              <a:t>Advantages:  any teacher or administrator can administer the SOPI because it is recorded</a:t>
            </a:r>
          </a:p>
          <a:p>
            <a:r>
              <a:rPr lang="en-US" dirty="0"/>
              <a:t>Claim increased validity and reliability over the OPI; standardized format that is used uniformly</a:t>
            </a:r>
          </a:p>
          <a:p>
            <a:r>
              <a:rPr lang="en-US" dirty="0"/>
              <a:t>Save time and costs</a:t>
            </a:r>
          </a:p>
          <a:p>
            <a:r>
              <a:rPr lang="en-US" dirty="0"/>
              <a:t>Provides assessment quickly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82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1249</Words>
  <Application>Microsoft Macintosh PowerPoint</Application>
  <PresentationFormat>Widescreen</PresentationFormat>
  <Paragraphs>131</Paragraphs>
  <Slides>26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Georgia</vt:lpstr>
      <vt:lpstr>Lucida Grande</vt:lpstr>
      <vt:lpstr>Symbol</vt:lpstr>
      <vt:lpstr>Times New Roman</vt:lpstr>
      <vt:lpstr>Trebuchet MS</vt:lpstr>
      <vt:lpstr>Office Theme</vt:lpstr>
      <vt:lpstr>SOPI: Past and Present</vt:lpstr>
      <vt:lpstr>Outline</vt:lpstr>
      <vt:lpstr>What is ‘proficiency’?</vt:lpstr>
      <vt:lpstr>Focus on Oral Proficiency</vt:lpstr>
      <vt:lpstr>Proficiency levels </vt:lpstr>
      <vt:lpstr>Simulated Oral Proficiency Interviews (SOPI)</vt:lpstr>
      <vt:lpstr>Format of prototypical SOPI </vt:lpstr>
      <vt:lpstr>Format of prototypical SOPI </vt:lpstr>
      <vt:lpstr>Scores; advantages</vt:lpstr>
      <vt:lpstr>My SOPI at UT (“RAACS”; now defunct)</vt:lpstr>
      <vt:lpstr>Sample clip from SOPI (Koike)</vt:lpstr>
      <vt:lpstr>Study on SOPI (vs. OPI)</vt:lpstr>
      <vt:lpstr>PowerPoint Presentation</vt:lpstr>
      <vt:lpstr>PowerPoint Presentation</vt:lpstr>
      <vt:lpstr>Caveats</vt:lpstr>
      <vt:lpstr>Assessment</vt:lpstr>
      <vt:lpstr>Some idea of proficiency levels</vt:lpstr>
      <vt:lpstr>Overview of the SPT website</vt:lpstr>
      <vt:lpstr>Proficiency Levels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User’s Guide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SOPI: Past and Present</dc:title>
  <dc:creator>dale koike</dc:creator>
  <cp:lastModifiedBy>dale koike</cp:lastModifiedBy>
  <cp:revision>53</cp:revision>
  <dcterms:created xsi:type="dcterms:W3CDTF">2020-06-09T19:17:39Z</dcterms:created>
  <dcterms:modified xsi:type="dcterms:W3CDTF">2020-07-11T16:41:35Z</dcterms:modified>
</cp:coreProperties>
</file>